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7" r:id="rId2"/>
    <p:sldId id="257" r:id="rId3"/>
    <p:sldId id="258" r:id="rId4"/>
    <p:sldId id="259" r:id="rId5"/>
    <p:sldId id="268" r:id="rId6"/>
    <p:sldId id="260" r:id="rId7"/>
    <p:sldId id="261" r:id="rId8"/>
    <p:sldId id="263" r:id="rId9"/>
    <p:sldId id="262" r:id="rId10"/>
    <p:sldId id="264" r:id="rId11"/>
    <p:sldId id="266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F808"/>
    <a:srgbClr val="FA34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0670" autoAdjust="0"/>
  </p:normalViewPr>
  <p:slideViewPr>
    <p:cSldViewPr snapToGrid="0">
      <p:cViewPr varScale="1">
        <p:scale>
          <a:sx n="74" d="100"/>
          <a:sy n="74" d="100"/>
        </p:scale>
        <p:origin x="811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3968D2-A1CC-45E8-A3BC-94095A69B040}" type="datetimeFigureOut">
              <a:rPr lang="cs-CZ" smtClean="0"/>
              <a:t>30.08.2022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B91000-3F82-4D01-AD2A-CD938D9654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9913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91000-3F82-4D01-AD2A-CD938D96547C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4600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C6D095-6199-2548-0E1A-E571130357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56AA9C4-8EDA-E95C-BE66-3EAE6EDFAA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91E673C-01EE-DD24-F165-38DD4B839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039C3-82E7-45B2-B1F1-3A1E6247C7B3}" type="datetimeFigureOut">
              <a:rPr lang="cs-CZ" smtClean="0"/>
              <a:t>30.08.2022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E29B4D3-ADFB-2057-4A0C-C1214F5ED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15A3085-7F0E-A9EF-0543-3D31BB312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A887C-283B-4FAB-91F3-6907FEB243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5502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38F667-84B6-CFB0-CBC8-B2BC8C42B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F86CB1F-A632-F242-F80E-62760ED36D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F7296CA-5249-79AA-7137-E2193D8D1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039C3-82E7-45B2-B1F1-3A1E6247C7B3}" type="datetimeFigureOut">
              <a:rPr lang="cs-CZ" smtClean="0"/>
              <a:t>30.08.2022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DAEA774-62C0-E5E6-9372-376AE05D6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843326E-A84B-1FC0-12BF-5A6E1361C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A887C-283B-4FAB-91F3-6907FEB243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2328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028526E-A98F-608A-8096-47373ED96D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32BB050-C658-F4DA-FA3D-3BB2759CE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DCD7309-95B1-E79E-56A9-325517C92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039C3-82E7-45B2-B1F1-3A1E6247C7B3}" type="datetimeFigureOut">
              <a:rPr lang="cs-CZ" smtClean="0"/>
              <a:t>30.08.2022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F6102D6-64D8-2C0C-A79C-24656620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380ABD7-E27F-05A5-81F6-74C26A1A5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A887C-283B-4FAB-91F3-6907FEB243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4984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E1B65F-4522-A535-B4C9-D3F95A583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452A81-A5E1-AF32-E125-A3A2D370A5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278D568-9888-C295-833B-0B03E3A8C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039C3-82E7-45B2-B1F1-3A1E6247C7B3}" type="datetimeFigureOut">
              <a:rPr lang="cs-CZ" smtClean="0"/>
              <a:t>30.08.2022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3BAD5C6-2145-6067-85DA-E10A754D2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742F30F-79A3-67F7-81FB-3CEE5326B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A887C-283B-4FAB-91F3-6907FEB243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4618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3D9BC5-3B3D-8C0D-6E41-60FC7103F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B27CEBA-5960-8A34-E998-0E2553D1C8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A9283B9-9053-BDF4-7B71-077053579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039C3-82E7-45B2-B1F1-3A1E6247C7B3}" type="datetimeFigureOut">
              <a:rPr lang="cs-CZ" smtClean="0"/>
              <a:t>30.08.2022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7138D82-53A9-7A93-2847-BE230DAAD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5779171-C07C-E13B-4B8F-3B887E53C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A887C-283B-4FAB-91F3-6907FEB243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1507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6F9E3F-D8B4-A555-2311-58AE1A152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945083-EE6A-6949-B7C8-09500BBEBF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02D962A-CBE2-9062-195F-1B76480F74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F47F867-D29D-7BE4-1CBF-0C2797955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039C3-82E7-45B2-B1F1-3A1E6247C7B3}" type="datetimeFigureOut">
              <a:rPr lang="cs-CZ" smtClean="0"/>
              <a:t>30.08.2022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752FA40-42B9-755C-6E2F-AFAF6CCEB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0E368FA-CA90-8429-5BB4-ED79AA004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A887C-283B-4FAB-91F3-6907FEB243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1496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5CEADE-E216-38B3-17A4-75CA8E9FB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DAF1B0F-9D45-9624-6D05-17FC1705A4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0BE0D97-E7F7-062C-6EE0-926B8A1E43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4B241B0-E3E4-DEF2-7761-5FE5531CC2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4300395-E7B4-0BF2-CA6F-EE6351C1BC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EF27F02-9D93-590C-9A47-E0CD685AE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039C3-82E7-45B2-B1F1-3A1E6247C7B3}" type="datetimeFigureOut">
              <a:rPr lang="cs-CZ" smtClean="0"/>
              <a:t>30.08.2022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BEFD96D-5E60-C46D-2456-DB5C38E46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EF535DF-44C7-576F-E9C3-EB004BC71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A887C-283B-4FAB-91F3-6907FEB243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8301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2255EE-8B8F-46A6-E018-E959EA224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DBB8DF9-F932-C509-6644-1D9D5D0E8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039C3-82E7-45B2-B1F1-3A1E6247C7B3}" type="datetimeFigureOut">
              <a:rPr lang="cs-CZ" smtClean="0"/>
              <a:t>30.08.2022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FD1FE2C-3A91-69A4-1884-6B48DE354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B0FA292-9F1C-5B49-D601-12499A139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A887C-283B-4FAB-91F3-6907FEB243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0269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19D2678-1EF0-F0C4-B1FA-3AD3FCBC6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039C3-82E7-45B2-B1F1-3A1E6247C7B3}" type="datetimeFigureOut">
              <a:rPr lang="cs-CZ" smtClean="0"/>
              <a:t>30.08.2022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DD961BE-B0D7-4181-984D-F5EE43C1D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0A58D86-39A8-5923-A55E-24E34E670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A887C-283B-4FAB-91F3-6907FEB243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0809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34FF3C-264F-3F6C-C65E-64D7B7A2D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469248-499F-1A03-0E1D-B27000FED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AB5314D-D1CB-AF66-AB73-10BDCEC1BC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29BEF1C-4926-F339-9CEE-D65B00A9B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039C3-82E7-45B2-B1F1-3A1E6247C7B3}" type="datetimeFigureOut">
              <a:rPr lang="cs-CZ" smtClean="0"/>
              <a:t>30.08.2022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6FEF60E-C7EA-D999-0C49-2E787CEA4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728C140-EB1F-7DAB-88CC-020450C74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A887C-283B-4FAB-91F3-6907FEB243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9045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8CEB78-3373-B84C-5624-BF2CFAF5C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31D3534-6FD3-30C2-56BD-5DDBC675EC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6D0DE9F-EAC6-70F9-0F98-1B016E25D8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C0AF656-E33C-F041-099F-74097925E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039C3-82E7-45B2-B1F1-3A1E6247C7B3}" type="datetimeFigureOut">
              <a:rPr lang="cs-CZ" smtClean="0"/>
              <a:t>30.08.2022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15B402A-9487-7AE6-D3C2-88D538E74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7AB8942-ABEE-D600-871A-645E73223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A887C-283B-4FAB-91F3-6907FEB243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112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C6EE5D8-79BB-DE1E-3885-2A34CB607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F68CEF7-C5CA-BE84-45E7-6529F663A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A83144F-B5DB-B153-5E38-FCABC09E7F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8039C3-82E7-45B2-B1F1-3A1E6247C7B3}" type="datetimeFigureOut">
              <a:rPr lang="cs-CZ" smtClean="0"/>
              <a:t>30.08.2022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7B0B43B-91D8-D7DB-B197-654F7C49C5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6514FBB-D68F-CDF3-960D-0DA7E4F678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A887C-283B-4FAB-91F3-6907FEB243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8734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vnoramenný trojúhelník 1">
            <a:extLst>
              <a:ext uri="{FF2B5EF4-FFF2-40B4-BE49-F238E27FC236}">
                <a16:creationId xmlns:a16="http://schemas.microsoft.com/office/drawing/2014/main" id="{D02EF815-2C7A-DFA0-F463-F41D6B4BF9F3}"/>
              </a:ext>
            </a:extLst>
          </p:cNvPr>
          <p:cNvSpPr/>
          <p:nvPr/>
        </p:nvSpPr>
        <p:spPr>
          <a:xfrm rot="5078570">
            <a:off x="-128154" y="623455"/>
            <a:ext cx="4388428" cy="6224154"/>
          </a:xfrm>
          <a:prstGeom prst="triangle">
            <a:avLst/>
          </a:prstGeom>
          <a:solidFill>
            <a:schemeClr val="bg2">
              <a:lumMod val="2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Rovnoramenný trojúhelník 2">
            <a:extLst>
              <a:ext uri="{FF2B5EF4-FFF2-40B4-BE49-F238E27FC236}">
                <a16:creationId xmlns:a16="http://schemas.microsoft.com/office/drawing/2014/main" id="{B2727ACB-DE2D-E9AF-FF35-18C18FED50DB}"/>
              </a:ext>
            </a:extLst>
          </p:cNvPr>
          <p:cNvSpPr/>
          <p:nvPr/>
        </p:nvSpPr>
        <p:spPr>
          <a:xfrm rot="10800000">
            <a:off x="6217227" y="-1657350"/>
            <a:ext cx="4388428" cy="6224154"/>
          </a:xfrm>
          <a:prstGeom prst="triangle">
            <a:avLst/>
          </a:prstGeom>
          <a:solidFill>
            <a:schemeClr val="bg2">
              <a:lumMod val="2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6B8FABA-1D37-55BF-F205-23B7F316433B}"/>
              </a:ext>
            </a:extLst>
          </p:cNvPr>
          <p:cNvSpPr txBox="1"/>
          <p:nvPr/>
        </p:nvSpPr>
        <p:spPr>
          <a:xfrm>
            <a:off x="644236" y="2138571"/>
            <a:ext cx="787630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>
                <a:solidFill>
                  <a:schemeClr val="bg1"/>
                </a:solidFill>
                <a:latin typeface="Tw Cen MT" panose="020B0602020104020603" pitchFamily="34" charset="-18"/>
              </a:rPr>
              <a:t>16. Okrsek Solnice </a:t>
            </a:r>
          </a:p>
          <a:p>
            <a:pPr algn="ctr"/>
            <a:r>
              <a:rPr lang="cs-CZ" sz="4400" b="1" dirty="0">
                <a:solidFill>
                  <a:schemeClr val="bg1"/>
                </a:solidFill>
                <a:latin typeface="Tw Cen MT" panose="020B0602020104020603" pitchFamily="34" charset="-18"/>
              </a:rPr>
              <a:t>      </a:t>
            </a:r>
            <a:r>
              <a:rPr lang="cs-CZ" sz="6000" b="1" dirty="0">
                <a:solidFill>
                  <a:srgbClr val="E7F808"/>
                </a:solidFill>
                <a:latin typeface="Tw Cen MT" panose="020B0602020104020603" pitchFamily="34" charset="-18"/>
              </a:rPr>
              <a:t>JPO 5</a:t>
            </a:r>
          </a:p>
          <a:p>
            <a:pPr algn="ctr"/>
            <a:r>
              <a:rPr lang="cs-CZ" sz="7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Tw Cen MT" panose="020B0602020104020603" pitchFamily="34" charset="-18"/>
              </a:rPr>
              <a:t>    SDH OSEČNICE </a:t>
            </a: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38EC792C-5088-D741-4D63-6EF5E3E21E36}"/>
              </a:ext>
            </a:extLst>
          </p:cNvPr>
          <p:cNvCxnSpPr/>
          <p:nvPr/>
        </p:nvCxnSpPr>
        <p:spPr>
          <a:xfrm>
            <a:off x="1614054" y="1186086"/>
            <a:ext cx="0" cy="4485827"/>
          </a:xfrm>
          <a:prstGeom prst="line">
            <a:avLst/>
          </a:prstGeom>
          <a:ln w="57150">
            <a:solidFill>
              <a:srgbClr val="E7F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>
            <a:extLst>
              <a:ext uri="{FF2B5EF4-FFF2-40B4-BE49-F238E27FC236}">
                <a16:creationId xmlns:a16="http://schemas.microsoft.com/office/drawing/2014/main" id="{18B33B8E-888F-3EB4-AE42-57156AD65A29}"/>
              </a:ext>
            </a:extLst>
          </p:cNvPr>
          <p:cNvSpPr txBox="1"/>
          <p:nvPr/>
        </p:nvSpPr>
        <p:spPr>
          <a:xfrm>
            <a:off x="8953500" y="5278582"/>
            <a:ext cx="3304310" cy="1441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80000"/>
              </a:lnSpc>
              <a:spcBef>
                <a:spcPts val="1301"/>
              </a:spcBef>
              <a:buNone/>
            </a:pPr>
            <a:r>
              <a:rPr lang="cs-CZ" sz="2000" b="1" dirty="0">
                <a:solidFill>
                  <a:schemeClr val="bg1"/>
                </a:solidFill>
                <a:latin typeface="Tw Cen MT" panose="020B0602020104020603" pitchFamily="34" charset="-18"/>
              </a:rPr>
              <a:t>Luboš Hejzlar</a:t>
            </a:r>
          </a:p>
          <a:p>
            <a:pPr lvl="0" algn="just">
              <a:lnSpc>
                <a:spcPct val="80000"/>
              </a:lnSpc>
              <a:spcBef>
                <a:spcPts val="1301"/>
              </a:spcBef>
              <a:buNone/>
            </a:pPr>
            <a:r>
              <a:rPr lang="cs-CZ" sz="2000" b="1" dirty="0">
                <a:solidFill>
                  <a:schemeClr val="bg1"/>
                </a:solidFill>
                <a:latin typeface="Tw Cen MT" panose="020B0602020104020603" pitchFamily="34" charset="-18"/>
              </a:rPr>
              <a:t>starosta sboru</a:t>
            </a:r>
          </a:p>
          <a:p>
            <a:pPr lvl="0" algn="just">
              <a:lnSpc>
                <a:spcPct val="80000"/>
              </a:lnSpc>
              <a:spcBef>
                <a:spcPts val="1301"/>
              </a:spcBef>
              <a:buNone/>
            </a:pPr>
            <a:r>
              <a:rPr lang="cs-CZ" sz="2000" b="1" dirty="0">
                <a:solidFill>
                  <a:schemeClr val="bg1"/>
                </a:solidFill>
                <a:latin typeface="Tw Cen MT" panose="020B0602020104020603" pitchFamily="34" charset="-18"/>
              </a:rPr>
              <a:t>a vedoucí mladých hasičů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8350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B5169254-3D66-468E-B0B9-64E3858A369B}"/>
              </a:ext>
            </a:extLst>
          </p:cNvPr>
          <p:cNvSpPr/>
          <p:nvPr/>
        </p:nvSpPr>
        <p:spPr>
          <a:xfrm>
            <a:off x="6589986" y="-367863"/>
            <a:ext cx="2627586" cy="7756635"/>
          </a:xfrm>
          <a:prstGeom prst="rect">
            <a:avLst/>
          </a:prstGeom>
          <a:noFill/>
          <a:ln w="57150"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65E2734E-A858-CE59-C910-F4CD145DAC66}"/>
              </a:ext>
            </a:extLst>
          </p:cNvPr>
          <p:cNvSpPr/>
          <p:nvPr/>
        </p:nvSpPr>
        <p:spPr>
          <a:xfrm>
            <a:off x="2627587" y="-223345"/>
            <a:ext cx="430924" cy="7304690"/>
          </a:xfrm>
          <a:prstGeom prst="rect">
            <a:avLst/>
          </a:prstGeom>
          <a:noFill/>
          <a:ln w="57150">
            <a:solidFill>
              <a:srgbClr val="E7F80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Rovnoramenný trojúhelník 1">
            <a:extLst>
              <a:ext uri="{FF2B5EF4-FFF2-40B4-BE49-F238E27FC236}">
                <a16:creationId xmlns:a16="http://schemas.microsoft.com/office/drawing/2014/main" id="{7D51D5E3-616D-CA44-4FBE-9A6C42D370D6}"/>
              </a:ext>
            </a:extLst>
          </p:cNvPr>
          <p:cNvSpPr/>
          <p:nvPr/>
        </p:nvSpPr>
        <p:spPr>
          <a:xfrm rot="5400000">
            <a:off x="436179" y="930166"/>
            <a:ext cx="3951889" cy="4824248"/>
          </a:xfrm>
          <a:prstGeom prst="triangle">
            <a:avLst/>
          </a:prstGeom>
          <a:solidFill>
            <a:schemeClr val="bg2">
              <a:lumMod val="2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Rovnoramenný trojúhelník 2">
            <a:extLst>
              <a:ext uri="{FF2B5EF4-FFF2-40B4-BE49-F238E27FC236}">
                <a16:creationId xmlns:a16="http://schemas.microsoft.com/office/drawing/2014/main" id="{6779092B-9CAC-AC38-0A93-C11DECCF1EF6}"/>
              </a:ext>
            </a:extLst>
          </p:cNvPr>
          <p:cNvSpPr/>
          <p:nvPr/>
        </p:nvSpPr>
        <p:spPr>
          <a:xfrm rot="16200000">
            <a:off x="9007365" y="993227"/>
            <a:ext cx="3584028" cy="2785242"/>
          </a:xfrm>
          <a:prstGeom prst="triangle">
            <a:avLst/>
          </a:prstGeom>
          <a:solidFill>
            <a:schemeClr val="bg2">
              <a:lumMod val="2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02F8C5E-53F3-C23C-3C8A-B9D65A706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719" y="1892675"/>
            <a:ext cx="8498561" cy="30726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7263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vnoramenný trojúhelník 1">
            <a:extLst>
              <a:ext uri="{FF2B5EF4-FFF2-40B4-BE49-F238E27FC236}">
                <a16:creationId xmlns:a16="http://schemas.microsoft.com/office/drawing/2014/main" id="{D9F489CA-5D96-5F6D-DC82-120312FBE940}"/>
              </a:ext>
            </a:extLst>
          </p:cNvPr>
          <p:cNvSpPr/>
          <p:nvPr/>
        </p:nvSpPr>
        <p:spPr>
          <a:xfrm>
            <a:off x="2421082" y="1995055"/>
            <a:ext cx="1569027" cy="4862945"/>
          </a:xfrm>
          <a:prstGeom prst="triangle">
            <a:avLst/>
          </a:prstGeom>
          <a:solidFill>
            <a:schemeClr val="bg2">
              <a:lumMod val="2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Rovnoramenný trojúhelník 2">
            <a:extLst>
              <a:ext uri="{FF2B5EF4-FFF2-40B4-BE49-F238E27FC236}">
                <a16:creationId xmlns:a16="http://schemas.microsoft.com/office/drawing/2014/main" id="{38CD0D5D-6F2A-ED9A-5D2E-CA48AF269A57}"/>
              </a:ext>
            </a:extLst>
          </p:cNvPr>
          <p:cNvSpPr/>
          <p:nvPr/>
        </p:nvSpPr>
        <p:spPr>
          <a:xfrm rot="10800000">
            <a:off x="3484417" y="-2"/>
            <a:ext cx="2926774" cy="6255328"/>
          </a:xfrm>
          <a:prstGeom prst="triangle">
            <a:avLst/>
          </a:prstGeom>
          <a:solidFill>
            <a:schemeClr val="bg2">
              <a:lumMod val="2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Rovnoramenný trojúhelník 3">
            <a:extLst>
              <a:ext uri="{FF2B5EF4-FFF2-40B4-BE49-F238E27FC236}">
                <a16:creationId xmlns:a16="http://schemas.microsoft.com/office/drawing/2014/main" id="{09A77B63-C8B3-F71B-4FE0-6E566544F079}"/>
              </a:ext>
            </a:extLst>
          </p:cNvPr>
          <p:cNvSpPr/>
          <p:nvPr/>
        </p:nvSpPr>
        <p:spPr>
          <a:xfrm rot="10800000">
            <a:off x="8988135" y="0"/>
            <a:ext cx="2926774" cy="6255328"/>
          </a:xfrm>
          <a:prstGeom prst="triangle">
            <a:avLst/>
          </a:prstGeom>
          <a:solidFill>
            <a:schemeClr val="bg2">
              <a:lumMod val="2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90F6F17-6166-D30E-4FE4-09C694E2EA04}"/>
              </a:ext>
            </a:extLst>
          </p:cNvPr>
          <p:cNvSpPr/>
          <p:nvPr/>
        </p:nvSpPr>
        <p:spPr>
          <a:xfrm>
            <a:off x="1569673" y="782901"/>
            <a:ext cx="4250077" cy="2424307"/>
          </a:xfrm>
          <a:prstGeom prst="rect">
            <a:avLst/>
          </a:prstGeom>
          <a:blipFill>
            <a:blip r:embed="rId2"/>
            <a:stretch>
              <a:fillRect l="-2133" t="-6858" r="-3975" b="-4152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DDC1462-D1F8-CF29-CD81-1B022A2C5A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2" t="3918" r="1904" b="2880"/>
          <a:stretch/>
        </p:blipFill>
        <p:spPr>
          <a:xfrm>
            <a:off x="6411191" y="3667155"/>
            <a:ext cx="4173388" cy="24830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E46CC49D-831A-9DD3-B3FE-F279B86C914B}"/>
              </a:ext>
            </a:extLst>
          </p:cNvPr>
          <p:cNvCxnSpPr>
            <a:cxnSpLocks/>
          </p:cNvCxnSpPr>
          <p:nvPr/>
        </p:nvCxnSpPr>
        <p:spPr>
          <a:xfrm>
            <a:off x="0" y="3891456"/>
            <a:ext cx="4526327" cy="0"/>
          </a:xfrm>
          <a:prstGeom prst="line">
            <a:avLst/>
          </a:prstGeom>
          <a:ln w="38100">
            <a:solidFill>
              <a:srgbClr val="E7F80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F1D42A70-9BDE-0666-4E01-A8059DC229F9}"/>
              </a:ext>
            </a:extLst>
          </p:cNvPr>
          <p:cNvCxnSpPr>
            <a:cxnSpLocks/>
          </p:cNvCxnSpPr>
          <p:nvPr/>
        </p:nvCxnSpPr>
        <p:spPr>
          <a:xfrm>
            <a:off x="0" y="4569373"/>
            <a:ext cx="2753710" cy="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3A552C0B-6036-8AFC-5820-6A38AB037ADC}"/>
              </a:ext>
            </a:extLst>
          </p:cNvPr>
          <p:cNvSpPr txBox="1"/>
          <p:nvPr/>
        </p:nvSpPr>
        <p:spPr>
          <a:xfrm>
            <a:off x="7708983" y="525517"/>
            <a:ext cx="292677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Tw Cen MT" panose="020B0602020104020603" pitchFamily="34" charset="-18"/>
              </a:rPr>
              <a:t>Maškarní</a:t>
            </a:r>
            <a:r>
              <a:rPr lang="cs-CZ" sz="4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Tw Cen MT" panose="020B0602020104020603" pitchFamily="34" charset="-18"/>
              </a:rPr>
              <a:t> </a:t>
            </a:r>
            <a:r>
              <a:rPr lang="cs-CZ" sz="3200" b="1" dirty="0">
                <a:solidFill>
                  <a:schemeClr val="bg1"/>
                </a:solidFill>
                <a:latin typeface="Tw Cen MT" panose="020B0602020104020603" pitchFamily="34" charset="-18"/>
              </a:rPr>
              <a:t>rej pro</a:t>
            </a:r>
            <a:r>
              <a:rPr lang="cs-CZ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Tw Cen MT" panose="020B0602020104020603" pitchFamily="34" charset="-18"/>
              </a:rPr>
              <a:t> </a:t>
            </a:r>
            <a:r>
              <a:rPr lang="cs-CZ" sz="4400" dirty="0">
                <a:solidFill>
                  <a:schemeClr val="accent1">
                    <a:lumMod val="40000"/>
                    <a:lumOff val="60000"/>
                  </a:schemeClr>
                </a:solidFill>
                <a:latin typeface="Tw Cen MT" panose="020B0602020104020603" pitchFamily="34" charset="-18"/>
              </a:rPr>
              <a:t>dospělé </a:t>
            </a:r>
          </a:p>
        </p:txBody>
      </p: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0806348F-9188-7629-D1A9-D67EDC389B4B}"/>
              </a:ext>
            </a:extLst>
          </p:cNvPr>
          <p:cNvCxnSpPr>
            <a:cxnSpLocks/>
          </p:cNvCxnSpPr>
          <p:nvPr/>
        </p:nvCxnSpPr>
        <p:spPr>
          <a:xfrm>
            <a:off x="0" y="5184228"/>
            <a:ext cx="3342290" cy="0"/>
          </a:xfrm>
          <a:prstGeom prst="line">
            <a:avLst/>
          </a:prstGeom>
          <a:ln w="38100">
            <a:solidFill>
              <a:srgbClr val="E7F80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596EC606-79DA-9582-CFD2-1D68F538D3A1}"/>
              </a:ext>
            </a:extLst>
          </p:cNvPr>
          <p:cNvCxnSpPr>
            <a:cxnSpLocks/>
          </p:cNvCxnSpPr>
          <p:nvPr/>
        </p:nvCxnSpPr>
        <p:spPr>
          <a:xfrm>
            <a:off x="0" y="5862145"/>
            <a:ext cx="5528441" cy="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3DC5216C-7E97-B8D7-FE51-BB9A7D83B60B}"/>
              </a:ext>
            </a:extLst>
          </p:cNvPr>
          <p:cNvCxnSpPr>
            <a:cxnSpLocks/>
          </p:cNvCxnSpPr>
          <p:nvPr/>
        </p:nvCxnSpPr>
        <p:spPr>
          <a:xfrm>
            <a:off x="0" y="6519041"/>
            <a:ext cx="1166648" cy="0"/>
          </a:xfrm>
          <a:prstGeom prst="line">
            <a:avLst/>
          </a:prstGeom>
          <a:ln w="38100">
            <a:solidFill>
              <a:srgbClr val="E7F80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828DB6BA-CA06-D649-A55E-6286AF08D127}"/>
              </a:ext>
            </a:extLst>
          </p:cNvPr>
          <p:cNvCxnSpPr>
            <a:cxnSpLocks/>
          </p:cNvCxnSpPr>
          <p:nvPr/>
        </p:nvCxnSpPr>
        <p:spPr>
          <a:xfrm>
            <a:off x="7665673" y="543911"/>
            <a:ext cx="4526327" cy="0"/>
          </a:xfrm>
          <a:prstGeom prst="line">
            <a:avLst/>
          </a:prstGeom>
          <a:ln w="38100">
            <a:solidFill>
              <a:srgbClr val="E7F80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A77680E8-65B6-FD56-932E-FBB56307C7CA}"/>
              </a:ext>
            </a:extLst>
          </p:cNvPr>
          <p:cNvCxnSpPr>
            <a:cxnSpLocks/>
          </p:cNvCxnSpPr>
          <p:nvPr/>
        </p:nvCxnSpPr>
        <p:spPr>
          <a:xfrm>
            <a:off x="9438290" y="1305911"/>
            <a:ext cx="2753710" cy="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171DD345-8129-290D-C4CF-8851C94EA0C4}"/>
              </a:ext>
            </a:extLst>
          </p:cNvPr>
          <p:cNvCxnSpPr>
            <a:cxnSpLocks/>
          </p:cNvCxnSpPr>
          <p:nvPr/>
        </p:nvCxnSpPr>
        <p:spPr>
          <a:xfrm>
            <a:off x="8849710" y="1995055"/>
            <a:ext cx="3342290" cy="0"/>
          </a:xfrm>
          <a:prstGeom prst="line">
            <a:avLst/>
          </a:prstGeom>
          <a:ln w="38100">
            <a:solidFill>
              <a:srgbClr val="E7F80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58696AB2-DD66-D055-49E7-5E188629064D}"/>
              </a:ext>
            </a:extLst>
          </p:cNvPr>
          <p:cNvCxnSpPr>
            <a:cxnSpLocks/>
          </p:cNvCxnSpPr>
          <p:nvPr/>
        </p:nvCxnSpPr>
        <p:spPr>
          <a:xfrm>
            <a:off x="6663559" y="2618398"/>
            <a:ext cx="5528441" cy="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5C91F07F-D875-204B-F2C6-69EEBCBF9204}"/>
              </a:ext>
            </a:extLst>
          </p:cNvPr>
          <p:cNvCxnSpPr>
            <a:cxnSpLocks/>
          </p:cNvCxnSpPr>
          <p:nvPr/>
        </p:nvCxnSpPr>
        <p:spPr>
          <a:xfrm>
            <a:off x="11025352" y="3183559"/>
            <a:ext cx="1166648" cy="0"/>
          </a:xfrm>
          <a:prstGeom prst="line">
            <a:avLst/>
          </a:prstGeom>
          <a:ln w="38100">
            <a:solidFill>
              <a:srgbClr val="E7F80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1495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vnoramenný trojúhelník 1">
            <a:extLst>
              <a:ext uri="{FF2B5EF4-FFF2-40B4-BE49-F238E27FC236}">
                <a16:creationId xmlns:a16="http://schemas.microsoft.com/office/drawing/2014/main" id="{25D96C2A-DFB8-56AF-70D5-55ADC6418970}"/>
              </a:ext>
            </a:extLst>
          </p:cNvPr>
          <p:cNvSpPr/>
          <p:nvPr/>
        </p:nvSpPr>
        <p:spPr>
          <a:xfrm rot="6946082">
            <a:off x="1080654" y="-1231024"/>
            <a:ext cx="2088572" cy="5185064"/>
          </a:xfrm>
          <a:prstGeom prst="triangle">
            <a:avLst/>
          </a:prstGeom>
          <a:solidFill>
            <a:schemeClr val="bg2">
              <a:lumMod val="2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Rovnoramenný trojúhelník 2">
            <a:extLst>
              <a:ext uri="{FF2B5EF4-FFF2-40B4-BE49-F238E27FC236}">
                <a16:creationId xmlns:a16="http://schemas.microsoft.com/office/drawing/2014/main" id="{EF2C0737-F3E0-0E80-CFF1-AEE0F7C93264}"/>
              </a:ext>
            </a:extLst>
          </p:cNvPr>
          <p:cNvSpPr/>
          <p:nvPr/>
        </p:nvSpPr>
        <p:spPr>
          <a:xfrm rot="17803182">
            <a:off x="6314450" y="491479"/>
            <a:ext cx="4749688" cy="8174814"/>
          </a:xfrm>
          <a:prstGeom prst="triangle">
            <a:avLst/>
          </a:prstGeom>
          <a:solidFill>
            <a:schemeClr val="bg2">
              <a:lumMod val="2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E00D33D-57D4-9CB1-BFB0-B7AE4368E6AC}"/>
              </a:ext>
            </a:extLst>
          </p:cNvPr>
          <p:cNvSpPr txBox="1"/>
          <p:nvPr/>
        </p:nvSpPr>
        <p:spPr>
          <a:xfrm>
            <a:off x="4913656" y="1387604"/>
            <a:ext cx="7039840" cy="3954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4079" lvl="0" hangingPunct="1">
              <a:spcBef>
                <a:spcPts val="700"/>
              </a:spcBef>
              <a:buClr>
                <a:srgbClr val="6076B4"/>
              </a:buClr>
              <a:buSzPct val="80000"/>
            </a:pPr>
            <a:r>
              <a:rPr lang="cs-CZ" sz="2400" dirty="0">
                <a:solidFill>
                  <a:schemeClr val="bg1"/>
                </a:solidFill>
                <a:latin typeface="Tw Cen MT" panose="020B0602020104020603" pitchFamily="34" charset="-18"/>
              </a:rPr>
              <a:t>- závody v požárním sportu, 10 – 18  soutěží</a:t>
            </a:r>
          </a:p>
          <a:p>
            <a:pPr marL="64079" lvl="0" hangingPunct="1">
              <a:spcBef>
                <a:spcPts val="700"/>
              </a:spcBef>
              <a:buClr>
                <a:srgbClr val="6076B4"/>
              </a:buClr>
              <a:buSzPct val="80000"/>
            </a:pPr>
            <a:r>
              <a:rPr lang="cs-CZ" sz="2400" dirty="0">
                <a:solidFill>
                  <a:schemeClr val="bg1"/>
                </a:solidFill>
                <a:latin typeface="Tw Cen MT" panose="020B0602020104020603" pitchFamily="34" charset="-18"/>
              </a:rPr>
              <a:t>- branný závod pro děti a dospělé</a:t>
            </a:r>
          </a:p>
          <a:p>
            <a:pPr marL="64079" lvl="0" hangingPunct="1">
              <a:spcBef>
                <a:spcPts val="700"/>
              </a:spcBef>
              <a:buClr>
                <a:srgbClr val="6076B4"/>
              </a:buClr>
              <a:buSzPct val="80000"/>
            </a:pPr>
            <a:r>
              <a:rPr lang="cs-CZ" sz="2400" dirty="0">
                <a:solidFill>
                  <a:schemeClr val="bg1"/>
                </a:solidFill>
                <a:latin typeface="Tw Cen MT" panose="020B0602020104020603" pitchFamily="34" charset="-18"/>
              </a:rPr>
              <a:t>- nohejbalový turnaj</a:t>
            </a:r>
          </a:p>
          <a:p>
            <a:pPr marL="64079" lvl="0" hangingPunct="1">
              <a:spcBef>
                <a:spcPts val="700"/>
              </a:spcBef>
              <a:buClr>
                <a:srgbClr val="6076B4"/>
              </a:buClr>
              <a:buSzPct val="80000"/>
            </a:pPr>
            <a:r>
              <a:rPr lang="cs-CZ" sz="2400" dirty="0">
                <a:solidFill>
                  <a:schemeClr val="bg1"/>
                </a:solidFill>
                <a:latin typeface="Tw Cen MT" panose="020B0602020104020603" pitchFamily="34" charset="-18"/>
              </a:rPr>
              <a:t>- posezení pro hasiče v důchodovém věku</a:t>
            </a:r>
          </a:p>
          <a:p>
            <a:pPr marL="64079" lvl="0" hangingPunct="1">
              <a:spcBef>
                <a:spcPts val="700"/>
              </a:spcBef>
              <a:buClr>
                <a:srgbClr val="6076B4"/>
              </a:buClr>
              <a:buSzPct val="80000"/>
            </a:pPr>
            <a:r>
              <a:rPr lang="cs-CZ" sz="2400" dirty="0">
                <a:solidFill>
                  <a:schemeClr val="bg1"/>
                </a:solidFill>
                <a:latin typeface="Tw Cen MT" panose="020B0602020104020603" pitchFamily="34" charset="-18"/>
              </a:rPr>
              <a:t>- tréninky 3 družstev v požárním sportu</a:t>
            </a:r>
          </a:p>
          <a:p>
            <a:pPr marL="64079" lvl="0" hangingPunct="1">
              <a:spcBef>
                <a:spcPts val="700"/>
              </a:spcBef>
              <a:buClr>
                <a:srgbClr val="6076B4"/>
              </a:buClr>
              <a:buSzPct val="80000"/>
            </a:pPr>
            <a:r>
              <a:rPr lang="cs-CZ" sz="2400" dirty="0">
                <a:solidFill>
                  <a:schemeClr val="bg1"/>
                </a:solidFill>
                <a:latin typeface="Tw Cen MT" panose="020B0602020104020603" pitchFamily="34" charset="-18"/>
              </a:rPr>
              <a:t>- besedy pro děti i dospělé na téma civilní ochrana </a:t>
            </a:r>
            <a:br>
              <a:rPr lang="cs-CZ" sz="2400" dirty="0">
                <a:solidFill>
                  <a:schemeClr val="bg1"/>
                </a:solidFill>
                <a:latin typeface="Tw Cen MT" panose="020B0602020104020603" pitchFamily="34" charset="-18"/>
              </a:rPr>
            </a:br>
            <a:r>
              <a:rPr lang="cs-CZ" sz="2400" dirty="0">
                <a:solidFill>
                  <a:schemeClr val="bg1"/>
                </a:solidFill>
                <a:latin typeface="Tw Cen MT" panose="020B0602020104020603" pitchFamily="34" charset="-18"/>
              </a:rPr>
              <a:t>  obyvatelstva</a:t>
            </a:r>
          </a:p>
          <a:p>
            <a:pPr marL="64079" lvl="0" hangingPunct="1">
              <a:spcBef>
                <a:spcPts val="700"/>
              </a:spcBef>
              <a:buClr>
                <a:srgbClr val="6076B4"/>
              </a:buClr>
              <a:buSzPct val="80000"/>
            </a:pPr>
            <a:r>
              <a:rPr lang="cs-CZ" sz="2400" dirty="0">
                <a:solidFill>
                  <a:schemeClr val="bg1"/>
                </a:solidFill>
                <a:latin typeface="Tw Cen MT" panose="020B0602020104020603" pitchFamily="34" charset="-18"/>
              </a:rPr>
              <a:t>- zdravý úsměv -  pro děti jak si čistit správně chrup a </a:t>
            </a:r>
            <a:br>
              <a:rPr lang="cs-CZ" sz="2400" dirty="0">
                <a:solidFill>
                  <a:schemeClr val="bg1"/>
                </a:solidFill>
                <a:latin typeface="Tw Cen MT" panose="020B0602020104020603" pitchFamily="34" charset="-18"/>
              </a:rPr>
            </a:br>
            <a:r>
              <a:rPr lang="cs-CZ" sz="2400" dirty="0">
                <a:solidFill>
                  <a:schemeClr val="bg1"/>
                </a:solidFill>
                <a:latin typeface="Tw Cen MT" panose="020B0602020104020603" pitchFamily="34" charset="-18"/>
              </a:rPr>
              <a:t>  zdravověda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C854408-8D16-8734-1174-2B803AEDDA79}"/>
              </a:ext>
            </a:extLst>
          </p:cNvPr>
          <p:cNvSpPr txBox="1"/>
          <p:nvPr/>
        </p:nvSpPr>
        <p:spPr>
          <a:xfrm>
            <a:off x="642045" y="789710"/>
            <a:ext cx="332851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 b="1" dirty="0">
                <a:solidFill>
                  <a:srgbClr val="E7F808"/>
                </a:solidFill>
                <a:latin typeface="Tw Cen MT" panose="020B0602020104020603" pitchFamily="34" charset="-18"/>
              </a:rPr>
              <a:t>Letní činnost sboru </a:t>
            </a:r>
            <a:r>
              <a:rPr lang="cs-CZ" sz="4400" dirty="0">
                <a:solidFill>
                  <a:schemeClr val="bg1"/>
                </a:solidFill>
                <a:latin typeface="Tw Cen MT" panose="020B0602020104020603" pitchFamily="34" charset="-18"/>
              </a:rPr>
              <a:t>květen</a:t>
            </a:r>
            <a:r>
              <a:rPr lang="cs-CZ" sz="4400" b="1" dirty="0">
                <a:solidFill>
                  <a:schemeClr val="bg1"/>
                </a:solidFill>
                <a:latin typeface="Tw Cen MT" panose="020B0602020104020603" pitchFamily="34" charset="-18"/>
              </a:rPr>
              <a:t> </a:t>
            </a:r>
          </a:p>
          <a:p>
            <a:pPr algn="ctr"/>
            <a:r>
              <a:rPr lang="cs-CZ" sz="4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Tw Cen MT" panose="020B0602020104020603" pitchFamily="34" charset="-18"/>
              </a:rPr>
              <a:t>– </a:t>
            </a:r>
          </a:p>
          <a:p>
            <a:pPr algn="ctr"/>
            <a:r>
              <a:rPr lang="cs-CZ" sz="4400" dirty="0">
                <a:solidFill>
                  <a:schemeClr val="bg1"/>
                </a:solidFill>
                <a:latin typeface="Tw Cen MT" panose="020B0602020104020603" pitchFamily="34" charset="-18"/>
              </a:rPr>
              <a:t>říjen </a:t>
            </a:r>
            <a:r>
              <a:rPr lang="cs-CZ" sz="4400" b="1" dirty="0">
                <a:solidFill>
                  <a:schemeClr val="bg1"/>
                </a:solidFill>
                <a:latin typeface="Tw Cen MT" panose="020B0602020104020603" pitchFamily="34" charset="-18"/>
              </a:rPr>
              <a:t> </a:t>
            </a:r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C4BC45C8-8F10-91D8-C471-68C64BEFA3EB}"/>
              </a:ext>
            </a:extLst>
          </p:cNvPr>
          <p:cNvCxnSpPr/>
          <p:nvPr/>
        </p:nvCxnSpPr>
        <p:spPr>
          <a:xfrm>
            <a:off x="4748645" y="789710"/>
            <a:ext cx="0" cy="4966855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680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ál 6">
            <a:extLst>
              <a:ext uri="{FF2B5EF4-FFF2-40B4-BE49-F238E27FC236}">
                <a16:creationId xmlns:a16="http://schemas.microsoft.com/office/drawing/2014/main" id="{E4EC6337-635B-584F-D044-03FC84F21297}"/>
              </a:ext>
            </a:extLst>
          </p:cNvPr>
          <p:cNvSpPr/>
          <p:nvPr/>
        </p:nvSpPr>
        <p:spPr>
          <a:xfrm>
            <a:off x="574097" y="-929986"/>
            <a:ext cx="4210049" cy="4156364"/>
          </a:xfrm>
          <a:prstGeom prst="ellipse">
            <a:avLst/>
          </a:prstGeom>
          <a:noFill/>
          <a:ln w="57150"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Vývojový diagram: ruční vstup 1">
            <a:extLst>
              <a:ext uri="{FF2B5EF4-FFF2-40B4-BE49-F238E27FC236}">
                <a16:creationId xmlns:a16="http://schemas.microsoft.com/office/drawing/2014/main" id="{55022FC6-8B1A-4CD1-AEA2-CAFB62AB98BB}"/>
              </a:ext>
            </a:extLst>
          </p:cNvPr>
          <p:cNvSpPr/>
          <p:nvPr/>
        </p:nvSpPr>
        <p:spPr>
          <a:xfrm>
            <a:off x="7699664" y="544893"/>
            <a:ext cx="4492336" cy="6192982"/>
          </a:xfrm>
          <a:prstGeom prst="flowChartManualInpu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918F6116-BF23-3F99-CA41-60ACAD397985}"/>
              </a:ext>
            </a:extLst>
          </p:cNvPr>
          <p:cNvSpPr/>
          <p:nvPr/>
        </p:nvSpPr>
        <p:spPr>
          <a:xfrm>
            <a:off x="865909" y="-644236"/>
            <a:ext cx="3626427" cy="3584864"/>
          </a:xfrm>
          <a:prstGeom prst="ellipse">
            <a:avLst/>
          </a:prstGeom>
          <a:blipFill>
            <a:blip r:embed="rId2"/>
            <a:stretch>
              <a:fillRect l="-2133" t="-6858" r="-3975" b="-4152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286669A1-F8D4-0502-0F83-9F3BCD17B549}"/>
              </a:ext>
            </a:extLst>
          </p:cNvPr>
          <p:cNvSpPr/>
          <p:nvPr/>
        </p:nvSpPr>
        <p:spPr>
          <a:xfrm>
            <a:off x="865909" y="3917373"/>
            <a:ext cx="3626427" cy="3584864"/>
          </a:xfrm>
          <a:prstGeom prst="ellipse">
            <a:avLst/>
          </a:prstGeom>
          <a:blipFill>
            <a:blip r:embed="rId3"/>
            <a:stretch>
              <a:fillRect l="-2133" t="-6858" r="-3975" b="-4152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799AAE3D-6517-1DB2-EBAF-3378F63405F7}"/>
              </a:ext>
            </a:extLst>
          </p:cNvPr>
          <p:cNvSpPr/>
          <p:nvPr/>
        </p:nvSpPr>
        <p:spPr>
          <a:xfrm>
            <a:off x="574096" y="3631623"/>
            <a:ext cx="4210049" cy="4156364"/>
          </a:xfrm>
          <a:prstGeom prst="ellipse">
            <a:avLst/>
          </a:prstGeom>
          <a:noFill/>
          <a:ln w="57150"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D9310254-A733-C460-EFBC-73B4E59E5B16}"/>
              </a:ext>
            </a:extLst>
          </p:cNvPr>
          <p:cNvCxnSpPr>
            <a:cxnSpLocks/>
          </p:cNvCxnSpPr>
          <p:nvPr/>
        </p:nvCxnSpPr>
        <p:spPr>
          <a:xfrm>
            <a:off x="8168987" y="2441864"/>
            <a:ext cx="3628159" cy="0"/>
          </a:xfrm>
          <a:prstGeom prst="line">
            <a:avLst/>
          </a:prstGeom>
          <a:ln w="38100">
            <a:solidFill>
              <a:srgbClr val="E7F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9048A4BB-9197-CF46-DFAF-DCCC8E4EC243}"/>
              </a:ext>
            </a:extLst>
          </p:cNvPr>
          <p:cNvCxnSpPr/>
          <p:nvPr/>
        </p:nvCxnSpPr>
        <p:spPr>
          <a:xfrm flipV="1">
            <a:off x="4784145" y="0"/>
            <a:ext cx="1543919" cy="665019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413BECAD-3C52-AF1F-BC80-BAA75EAC8F8F}"/>
              </a:ext>
            </a:extLst>
          </p:cNvPr>
          <p:cNvCxnSpPr>
            <a:cxnSpLocks/>
          </p:cNvCxnSpPr>
          <p:nvPr/>
        </p:nvCxnSpPr>
        <p:spPr>
          <a:xfrm flipV="1">
            <a:off x="4853849" y="0"/>
            <a:ext cx="3601319" cy="1049483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2A2EF716-7348-975C-EB56-AF6F2BAF882B}"/>
              </a:ext>
            </a:extLst>
          </p:cNvPr>
          <p:cNvSpPr txBox="1"/>
          <p:nvPr/>
        </p:nvSpPr>
        <p:spPr>
          <a:xfrm>
            <a:off x="4604037" y="2509405"/>
            <a:ext cx="24098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 b="1" dirty="0">
                <a:solidFill>
                  <a:srgbClr val="E7F808"/>
                </a:solidFill>
                <a:latin typeface="Tw Cen MT" panose="020B0602020104020603" pitchFamily="34" charset="-18"/>
              </a:rPr>
              <a:t>Požární </a:t>
            </a:r>
            <a:r>
              <a:rPr lang="cs-CZ" sz="5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Tw Cen MT" panose="020B0602020104020603" pitchFamily="34" charset="-18"/>
              </a:rPr>
              <a:t>sport</a:t>
            </a:r>
            <a:r>
              <a:rPr lang="cs-CZ" sz="5400" b="1" dirty="0">
                <a:solidFill>
                  <a:srgbClr val="E7F808"/>
                </a:solidFill>
                <a:latin typeface="Tw Cen MT" panose="020B0602020104020603" pitchFamily="34" charset="-18"/>
              </a:rPr>
              <a:t> 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54139565-E07F-F751-2742-676CF345B3C1}"/>
              </a:ext>
            </a:extLst>
          </p:cNvPr>
          <p:cNvSpPr txBox="1"/>
          <p:nvPr/>
        </p:nvSpPr>
        <p:spPr>
          <a:xfrm>
            <a:off x="8385466" y="2845746"/>
            <a:ext cx="35536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r>
              <a:rPr lang="cs-CZ" sz="2400" i="0" u="none" strike="noStrike" kern="1200" cap="none" spc="0" baseline="0" dirty="0">
                <a:ln>
                  <a:noFill/>
                </a:ln>
                <a:solidFill>
                  <a:srgbClr val="FFFFFF"/>
                </a:solidFill>
                <a:latin typeface="Tw Cen MT" panose="020B0602020104020603" pitchFamily="34" charset="-18"/>
                <a:ea typeface="Microsoft YaHei" pitchFamily="2"/>
                <a:cs typeface="Arial" pitchFamily="2"/>
              </a:rPr>
              <a:t>1. a 2. místo memoriál </a:t>
            </a:r>
            <a:endParaRPr lang="cs-CZ" sz="2400" dirty="0">
              <a:solidFill>
                <a:srgbClr val="FFFFFF"/>
              </a:solidFill>
              <a:latin typeface="Tw Cen MT" panose="020B0602020104020603" pitchFamily="34" charset="-18"/>
              <a:ea typeface="Microsoft YaHei" pitchFamily="2"/>
              <a:cs typeface="Arial" pitchFamily="2"/>
            </a:endParaRPr>
          </a:p>
          <a:p>
            <a:pPr marL="457200" marR="0" lvl="0" indent="-4572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r>
              <a:rPr lang="cs-CZ" sz="2400" i="0" u="none" strike="noStrike" kern="1200" cap="none" spc="0" baseline="0" dirty="0">
                <a:ln>
                  <a:noFill/>
                </a:ln>
                <a:solidFill>
                  <a:srgbClr val="FFFFFF"/>
                </a:solidFill>
                <a:latin typeface="Tw Cen MT" panose="020B0602020104020603" pitchFamily="34" charset="-18"/>
                <a:ea typeface="Microsoft YaHei" pitchFamily="2"/>
                <a:cs typeface="Arial" pitchFamily="2"/>
              </a:rPr>
              <a:t>← Miloše Bárty</a:t>
            </a:r>
          </a:p>
          <a:p>
            <a:endParaRPr lang="cs-CZ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CCB72F73-CE2B-B892-855C-B09223E458B1}"/>
              </a:ext>
            </a:extLst>
          </p:cNvPr>
          <p:cNvSpPr txBox="1"/>
          <p:nvPr/>
        </p:nvSpPr>
        <p:spPr>
          <a:xfrm>
            <a:off x="8372475" y="4357623"/>
            <a:ext cx="3221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i="0" u="none" strike="noStrike" kern="1200" cap="none" spc="0" baseline="0" dirty="0">
                <a:ln>
                  <a:noFill/>
                </a:ln>
                <a:solidFill>
                  <a:srgbClr val="FFFFFF"/>
                </a:solidFill>
                <a:latin typeface="Tw Cen MT" panose="020B0602020104020603" pitchFamily="34" charset="-18"/>
                <a:ea typeface="Microsoft YaHei" pitchFamily="2"/>
                <a:cs typeface="Arial" pitchFamily="2"/>
              </a:rPr>
              <a:t>1., 2., 3. místo Okrsková soutěž Skuhrov nad Bělou</a:t>
            </a:r>
            <a:endParaRPr lang="cs-CZ" sz="2400" dirty="0">
              <a:latin typeface="Tw Cen MT" panose="020B0602020104020603" pitchFamily="34" charset="-18"/>
            </a:endParaRPr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F687E81A-D6CB-CF3F-1E75-627EDC1C1552}"/>
              </a:ext>
            </a:extLst>
          </p:cNvPr>
          <p:cNvSpPr/>
          <p:nvPr/>
        </p:nvSpPr>
        <p:spPr>
          <a:xfrm>
            <a:off x="10972800" y="4779819"/>
            <a:ext cx="1892011" cy="1776846"/>
          </a:xfrm>
          <a:prstGeom prst="ellipse">
            <a:avLst/>
          </a:prstGeom>
          <a:noFill/>
          <a:ln w="57150"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8856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vnoramenný trojúhelník 13">
            <a:extLst>
              <a:ext uri="{FF2B5EF4-FFF2-40B4-BE49-F238E27FC236}">
                <a16:creationId xmlns:a16="http://schemas.microsoft.com/office/drawing/2014/main" id="{DC1C69CD-E7CC-9712-B784-FE78E04BD0B4}"/>
              </a:ext>
            </a:extLst>
          </p:cNvPr>
          <p:cNvSpPr/>
          <p:nvPr/>
        </p:nvSpPr>
        <p:spPr>
          <a:xfrm>
            <a:off x="8952431" y="2979854"/>
            <a:ext cx="3189768" cy="3857364"/>
          </a:xfrm>
          <a:prstGeom prst="triangle">
            <a:avLst/>
          </a:prstGeom>
          <a:solidFill>
            <a:schemeClr val="bg2">
              <a:lumMod val="2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id="{799C45AE-2412-1D3C-CBF5-AE902AAC1B4E}"/>
              </a:ext>
            </a:extLst>
          </p:cNvPr>
          <p:cNvCxnSpPr/>
          <p:nvPr/>
        </p:nvCxnSpPr>
        <p:spPr>
          <a:xfrm flipV="1">
            <a:off x="6255327" y="-41564"/>
            <a:ext cx="0" cy="415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bdélník 3">
            <a:extLst>
              <a:ext uri="{FF2B5EF4-FFF2-40B4-BE49-F238E27FC236}">
                <a16:creationId xmlns:a16="http://schemas.microsoft.com/office/drawing/2014/main" id="{4F9C3921-17E4-2E83-E5A4-1DE7B72D7EE5}"/>
              </a:ext>
            </a:extLst>
          </p:cNvPr>
          <p:cNvSpPr/>
          <p:nvPr/>
        </p:nvSpPr>
        <p:spPr>
          <a:xfrm rot="2765951">
            <a:off x="-526103" y="-4369476"/>
            <a:ext cx="6356266" cy="1174756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923B7DFA-EF50-63AB-305D-AE873680EBB9}"/>
              </a:ext>
            </a:extLst>
          </p:cNvPr>
          <p:cNvCxnSpPr>
            <a:cxnSpLocks/>
          </p:cNvCxnSpPr>
          <p:nvPr/>
        </p:nvCxnSpPr>
        <p:spPr>
          <a:xfrm flipV="1">
            <a:off x="669852" y="-20782"/>
            <a:ext cx="7102549" cy="6911163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634DDF3D-70E7-51AB-833D-B2A11B94BECC}"/>
              </a:ext>
            </a:extLst>
          </p:cNvPr>
          <p:cNvCxnSpPr>
            <a:cxnSpLocks/>
          </p:cNvCxnSpPr>
          <p:nvPr/>
        </p:nvCxnSpPr>
        <p:spPr>
          <a:xfrm flipV="1">
            <a:off x="2076312" y="20782"/>
            <a:ext cx="7669619" cy="7417982"/>
          </a:xfrm>
          <a:prstGeom prst="line">
            <a:avLst/>
          </a:prstGeom>
          <a:ln w="57150">
            <a:solidFill>
              <a:srgbClr val="E7F80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>
            <a:extLst>
              <a:ext uri="{FF2B5EF4-FFF2-40B4-BE49-F238E27FC236}">
                <a16:creationId xmlns:a16="http://schemas.microsoft.com/office/drawing/2014/main" id="{75038DAC-C57F-B33B-0412-DE63178B6C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93" t="4694" r="3544" b="6023"/>
          <a:stretch/>
        </p:blipFill>
        <p:spPr>
          <a:xfrm>
            <a:off x="8324697" y="1786269"/>
            <a:ext cx="3581982" cy="2296633"/>
          </a:xfrm>
          <a:prstGeom prst="rect">
            <a:avLst/>
          </a:prstGeom>
          <a:ln w="28575">
            <a:solidFill>
              <a:schemeClr val="bg1"/>
            </a:solidFill>
            <a:prstDash val="solid"/>
          </a:ln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5F291A9-E1C3-2F8B-8435-63ED994620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88" t="6399" r="5189" b="5803"/>
          <a:stretch/>
        </p:blipFill>
        <p:spPr>
          <a:xfrm>
            <a:off x="6390743" y="3729773"/>
            <a:ext cx="3724945" cy="2797624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prstDash val="dash"/>
          </a:ln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0951FC5B-D6A7-71CF-7F04-FE3C3F19EB71}"/>
              </a:ext>
            </a:extLst>
          </p:cNvPr>
          <p:cNvSpPr txBox="1"/>
          <p:nvPr/>
        </p:nvSpPr>
        <p:spPr>
          <a:xfrm>
            <a:off x="669852" y="933409"/>
            <a:ext cx="2923954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Tw Cen MT" panose="020B0602020104020603" pitchFamily="34" charset="-18"/>
              </a:rPr>
              <a:t>Vítězové</a:t>
            </a:r>
            <a:r>
              <a:rPr lang="cs-CZ" sz="4400" b="1" dirty="0">
                <a:latin typeface="Tw Cen MT" panose="020B0602020104020603" pitchFamily="34" charset="-18"/>
              </a:rPr>
              <a:t> </a:t>
            </a:r>
            <a:r>
              <a:rPr lang="cs-CZ" sz="3200" b="1" dirty="0">
                <a:latin typeface="Tw Cen MT" panose="020B0602020104020603" pitchFamily="34" charset="-18"/>
              </a:rPr>
              <a:t>poháru memoriálu </a:t>
            </a:r>
            <a:r>
              <a:rPr lang="cs-CZ" sz="5400" b="1" dirty="0">
                <a:solidFill>
                  <a:srgbClr val="E7F808"/>
                </a:solidFill>
                <a:latin typeface="Tw Cen MT" panose="020B0602020104020603" pitchFamily="34" charset="-18"/>
              </a:rPr>
              <a:t>Miloše Bárty </a:t>
            </a:r>
          </a:p>
        </p:txBody>
      </p:sp>
      <p:sp>
        <p:nvSpPr>
          <p:cNvPr id="15" name="Rovnoramenný trojúhelník 14">
            <a:extLst>
              <a:ext uri="{FF2B5EF4-FFF2-40B4-BE49-F238E27FC236}">
                <a16:creationId xmlns:a16="http://schemas.microsoft.com/office/drawing/2014/main" id="{ED4D11BF-3D24-4E09-0573-84E9F75F2F15}"/>
              </a:ext>
            </a:extLst>
          </p:cNvPr>
          <p:cNvSpPr/>
          <p:nvPr/>
        </p:nvSpPr>
        <p:spPr>
          <a:xfrm>
            <a:off x="3593807" y="5128585"/>
            <a:ext cx="2427180" cy="1708633"/>
          </a:xfrm>
          <a:prstGeom prst="triangle">
            <a:avLst>
              <a:gd name="adj" fmla="val 70151"/>
            </a:avLst>
          </a:prstGeom>
          <a:solidFill>
            <a:schemeClr val="bg2">
              <a:lumMod val="2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2625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4A2688AE-B9C9-35D2-0D65-AA37B5747D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7" r="29850"/>
          <a:stretch/>
        </p:blipFill>
        <p:spPr>
          <a:xfrm>
            <a:off x="591671" y="-205881"/>
            <a:ext cx="11600329" cy="8820000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2B78C4F9-0489-3D64-3F22-E94DB94EEDC3}"/>
              </a:ext>
            </a:extLst>
          </p:cNvPr>
          <p:cNvSpPr/>
          <p:nvPr/>
        </p:nvSpPr>
        <p:spPr>
          <a:xfrm rot="2787348">
            <a:off x="-767910" y="-4420579"/>
            <a:ext cx="5652582" cy="1190839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FFE47ADB-9D7A-6043-242A-1BFE17DB1B34}"/>
              </a:ext>
            </a:extLst>
          </p:cNvPr>
          <p:cNvSpPr/>
          <p:nvPr/>
        </p:nvSpPr>
        <p:spPr>
          <a:xfrm rot="2779886">
            <a:off x="6705962" y="-989901"/>
            <a:ext cx="787120" cy="4285740"/>
          </a:xfrm>
          <a:custGeom>
            <a:avLst/>
            <a:gdLst>
              <a:gd name="connsiteX0" fmla="*/ 0 w 691610"/>
              <a:gd name="connsiteY0" fmla="*/ 0 h 4069977"/>
              <a:gd name="connsiteX1" fmla="*/ 691610 w 691610"/>
              <a:gd name="connsiteY1" fmla="*/ 0 h 4069977"/>
              <a:gd name="connsiteX2" fmla="*/ 691610 w 691610"/>
              <a:gd name="connsiteY2" fmla="*/ 4069977 h 4069977"/>
              <a:gd name="connsiteX3" fmla="*/ 0 w 691610"/>
              <a:gd name="connsiteY3" fmla="*/ 4069977 h 4069977"/>
              <a:gd name="connsiteX4" fmla="*/ 0 w 691610"/>
              <a:gd name="connsiteY4" fmla="*/ 0 h 4069977"/>
              <a:gd name="connsiteX0" fmla="*/ 0 w 714019"/>
              <a:gd name="connsiteY0" fmla="*/ 0 h 4069977"/>
              <a:gd name="connsiteX1" fmla="*/ 691610 w 714019"/>
              <a:gd name="connsiteY1" fmla="*/ 0 h 4069977"/>
              <a:gd name="connsiteX2" fmla="*/ 714019 w 714019"/>
              <a:gd name="connsiteY2" fmla="*/ 3397340 h 4069977"/>
              <a:gd name="connsiteX3" fmla="*/ 0 w 714019"/>
              <a:gd name="connsiteY3" fmla="*/ 4069977 h 4069977"/>
              <a:gd name="connsiteX4" fmla="*/ 0 w 714019"/>
              <a:gd name="connsiteY4" fmla="*/ 0 h 4069977"/>
              <a:gd name="connsiteX0" fmla="*/ 7666 w 721685"/>
              <a:gd name="connsiteY0" fmla="*/ 0 h 4285740"/>
              <a:gd name="connsiteX1" fmla="*/ 699276 w 721685"/>
              <a:gd name="connsiteY1" fmla="*/ 0 h 4285740"/>
              <a:gd name="connsiteX2" fmla="*/ 721685 w 721685"/>
              <a:gd name="connsiteY2" fmla="*/ 3397340 h 4285740"/>
              <a:gd name="connsiteX3" fmla="*/ 0 w 721685"/>
              <a:gd name="connsiteY3" fmla="*/ 4285740 h 4285740"/>
              <a:gd name="connsiteX4" fmla="*/ 7666 w 721685"/>
              <a:gd name="connsiteY4" fmla="*/ 0 h 4285740"/>
              <a:gd name="connsiteX0" fmla="*/ 7666 w 787120"/>
              <a:gd name="connsiteY0" fmla="*/ 0 h 4285740"/>
              <a:gd name="connsiteX1" fmla="*/ 699276 w 787120"/>
              <a:gd name="connsiteY1" fmla="*/ 0 h 4285740"/>
              <a:gd name="connsiteX2" fmla="*/ 787120 w 787120"/>
              <a:gd name="connsiteY2" fmla="*/ 3484589 h 4285740"/>
              <a:gd name="connsiteX3" fmla="*/ 0 w 787120"/>
              <a:gd name="connsiteY3" fmla="*/ 4285740 h 4285740"/>
              <a:gd name="connsiteX4" fmla="*/ 7666 w 787120"/>
              <a:gd name="connsiteY4" fmla="*/ 0 h 4285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7120" h="4285740">
                <a:moveTo>
                  <a:pt x="7666" y="0"/>
                </a:moveTo>
                <a:lnTo>
                  <a:pt x="699276" y="0"/>
                </a:lnTo>
                <a:lnTo>
                  <a:pt x="787120" y="3484589"/>
                </a:lnTo>
                <a:lnTo>
                  <a:pt x="0" y="4285740"/>
                </a:lnTo>
                <a:cubicBezTo>
                  <a:pt x="2555" y="2857160"/>
                  <a:pt x="5111" y="1428580"/>
                  <a:pt x="7666" y="0"/>
                </a:cubicBezTo>
                <a:close/>
              </a:path>
            </a:pathLst>
          </a:custGeom>
          <a:solidFill>
            <a:srgbClr val="E7F808"/>
          </a:solidFill>
          <a:ln>
            <a:solidFill>
              <a:srgbClr val="E7F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07CB6B4F-DA0E-736D-B0E2-3A07AB7B47BF}"/>
              </a:ext>
            </a:extLst>
          </p:cNvPr>
          <p:cNvCxnSpPr>
            <a:cxnSpLocks/>
          </p:cNvCxnSpPr>
          <p:nvPr/>
        </p:nvCxnSpPr>
        <p:spPr>
          <a:xfrm flipH="1">
            <a:off x="4213412" y="2312894"/>
            <a:ext cx="2178423" cy="0"/>
          </a:xfrm>
          <a:prstGeom prst="line">
            <a:avLst/>
          </a:prstGeom>
          <a:ln w="76200">
            <a:solidFill>
              <a:srgbClr val="E7F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10F1C0CD-CBE6-F990-95E5-E4FC7F76BEA7}"/>
              </a:ext>
            </a:extLst>
          </p:cNvPr>
          <p:cNvCxnSpPr>
            <a:cxnSpLocks/>
          </p:cNvCxnSpPr>
          <p:nvPr/>
        </p:nvCxnSpPr>
        <p:spPr>
          <a:xfrm flipV="1">
            <a:off x="-1053558" y="2312894"/>
            <a:ext cx="5289177" cy="4873225"/>
          </a:xfrm>
          <a:prstGeom prst="line">
            <a:avLst/>
          </a:prstGeom>
          <a:ln w="76200">
            <a:solidFill>
              <a:srgbClr val="E7F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bdélník 19">
            <a:extLst>
              <a:ext uri="{FF2B5EF4-FFF2-40B4-BE49-F238E27FC236}">
                <a16:creationId xmlns:a16="http://schemas.microsoft.com/office/drawing/2014/main" id="{6828E2B6-8872-2FB7-18F8-9553BD34959E}"/>
              </a:ext>
            </a:extLst>
          </p:cNvPr>
          <p:cNvSpPr/>
          <p:nvPr/>
        </p:nvSpPr>
        <p:spPr>
          <a:xfrm rot="2693926">
            <a:off x="9107201" y="-989119"/>
            <a:ext cx="667837" cy="11785902"/>
          </a:xfrm>
          <a:prstGeom prst="rect">
            <a:avLst/>
          </a:prstGeom>
          <a:solidFill>
            <a:schemeClr val="bg2">
              <a:lumMod val="1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946BAF02-447A-AF4C-A775-1FC0AF62FEA6}"/>
              </a:ext>
            </a:extLst>
          </p:cNvPr>
          <p:cNvSpPr/>
          <p:nvPr/>
        </p:nvSpPr>
        <p:spPr>
          <a:xfrm rot="2693926">
            <a:off x="9978457" y="625242"/>
            <a:ext cx="1104258" cy="11785902"/>
          </a:xfrm>
          <a:prstGeom prst="rect">
            <a:avLst/>
          </a:prstGeom>
          <a:solidFill>
            <a:schemeClr val="bg2">
              <a:lumMod val="1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023D3F6A-0A74-14F2-9255-191D4124FA5A}"/>
              </a:ext>
            </a:extLst>
          </p:cNvPr>
          <p:cNvSpPr txBox="1"/>
          <p:nvPr/>
        </p:nvSpPr>
        <p:spPr>
          <a:xfrm>
            <a:off x="-37735" y="184452"/>
            <a:ext cx="434079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Tw Cen MT" panose="020B0602020104020603" pitchFamily="34" charset="-18"/>
              </a:rPr>
              <a:t>1. Místo </a:t>
            </a:r>
            <a:r>
              <a:rPr lang="cs-CZ" sz="6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Tw Cen MT" panose="020B0602020104020603" pitchFamily="34" charset="-18"/>
              </a:rPr>
              <a:t>Bohdašínská</a:t>
            </a:r>
          </a:p>
          <a:p>
            <a:pPr algn="ctr"/>
            <a:r>
              <a:rPr lang="cs-CZ" sz="6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Tw Cen MT" panose="020B0602020104020603" pitchFamily="34" charset="-18"/>
              </a:rPr>
              <a:t>Proudnice</a:t>
            </a:r>
          </a:p>
          <a:p>
            <a:pPr algn="ctr"/>
            <a:endParaRPr lang="cs-CZ" sz="6000" b="1" dirty="0">
              <a:solidFill>
                <a:schemeClr val="accent1">
                  <a:lumMod val="40000"/>
                  <a:lumOff val="60000"/>
                </a:schemeClr>
              </a:solidFill>
              <a:latin typeface="Tw Cen MT" panose="020B06020201040206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95016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vnoramenný trojúhelník 1">
            <a:extLst>
              <a:ext uri="{FF2B5EF4-FFF2-40B4-BE49-F238E27FC236}">
                <a16:creationId xmlns:a16="http://schemas.microsoft.com/office/drawing/2014/main" id="{ED33C9A3-3699-5890-64ED-BDE648A28A5F}"/>
              </a:ext>
            </a:extLst>
          </p:cNvPr>
          <p:cNvSpPr/>
          <p:nvPr/>
        </p:nvSpPr>
        <p:spPr>
          <a:xfrm>
            <a:off x="3195019" y="1443140"/>
            <a:ext cx="5701553" cy="5746376"/>
          </a:xfrm>
          <a:prstGeom prst="triangle">
            <a:avLst/>
          </a:prstGeom>
          <a:solidFill>
            <a:schemeClr val="bg2">
              <a:lumMod val="2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Rovnoramenný trojúhelník 2">
            <a:extLst>
              <a:ext uri="{FF2B5EF4-FFF2-40B4-BE49-F238E27FC236}">
                <a16:creationId xmlns:a16="http://schemas.microsoft.com/office/drawing/2014/main" id="{3590D541-79B7-F6C9-0C1D-A5893D370E01}"/>
              </a:ext>
            </a:extLst>
          </p:cNvPr>
          <p:cNvSpPr/>
          <p:nvPr/>
        </p:nvSpPr>
        <p:spPr>
          <a:xfrm>
            <a:off x="0" y="-1685364"/>
            <a:ext cx="5701553" cy="5746376"/>
          </a:xfrm>
          <a:prstGeom prst="triangle">
            <a:avLst/>
          </a:prstGeom>
          <a:solidFill>
            <a:schemeClr val="bg2">
              <a:lumMod val="2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794E20D-6714-DEEC-7B65-5B922BF025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81" t="4620" r="6540" b="4033"/>
          <a:stretch/>
        </p:blipFill>
        <p:spPr>
          <a:xfrm>
            <a:off x="1416424" y="645460"/>
            <a:ext cx="3826136" cy="2402541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018067EE-0483-516D-61FF-A0F2B6A018ED}"/>
              </a:ext>
            </a:extLst>
          </p:cNvPr>
          <p:cNvSpPr/>
          <p:nvPr/>
        </p:nvSpPr>
        <p:spPr>
          <a:xfrm>
            <a:off x="6646073" y="645459"/>
            <a:ext cx="3826136" cy="2402541"/>
          </a:xfrm>
          <a:prstGeom prst="rect">
            <a:avLst/>
          </a:prstGeom>
          <a:blipFill>
            <a:blip r:embed="rId3"/>
            <a:stretch>
              <a:fillRect l="-16315" t="-54479" r="-11172" b="-349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DA20A6D-881E-2024-6CA9-8F7B2C4B78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80" t="10247" r="14320" b="25819"/>
          <a:stretch/>
        </p:blipFill>
        <p:spPr>
          <a:xfrm>
            <a:off x="4077865" y="3989295"/>
            <a:ext cx="3826136" cy="2402541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150D7DC4-CB94-BEE2-8FD1-FE8C92EB0384}"/>
              </a:ext>
            </a:extLst>
          </p:cNvPr>
          <p:cNvSpPr/>
          <p:nvPr/>
        </p:nvSpPr>
        <p:spPr>
          <a:xfrm>
            <a:off x="1133856" y="390144"/>
            <a:ext cx="4413504" cy="2950464"/>
          </a:xfrm>
          <a:prstGeom prst="rect">
            <a:avLst/>
          </a:prstGeom>
          <a:noFill/>
          <a:ln w="38100">
            <a:solidFill>
              <a:srgbClr val="E7F80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8C2EA5A3-43EC-B91B-7B51-4E9692BA8F58}"/>
              </a:ext>
            </a:extLst>
          </p:cNvPr>
          <p:cNvSpPr/>
          <p:nvPr/>
        </p:nvSpPr>
        <p:spPr>
          <a:xfrm>
            <a:off x="6352389" y="350163"/>
            <a:ext cx="4413504" cy="2950464"/>
          </a:xfrm>
          <a:prstGeom prst="rect">
            <a:avLst/>
          </a:prstGeom>
          <a:noFill/>
          <a:ln w="38100">
            <a:solidFill>
              <a:srgbClr val="E7F80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75FC8F95-56F5-5CFE-2A5D-1FC50F1B766B}"/>
              </a:ext>
            </a:extLst>
          </p:cNvPr>
          <p:cNvSpPr/>
          <p:nvPr/>
        </p:nvSpPr>
        <p:spPr>
          <a:xfrm>
            <a:off x="3784181" y="3678757"/>
            <a:ext cx="4413504" cy="2950464"/>
          </a:xfrm>
          <a:prstGeom prst="rect">
            <a:avLst/>
          </a:prstGeom>
          <a:noFill/>
          <a:ln w="38100">
            <a:solidFill>
              <a:srgbClr val="E7F80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6B71BCDB-2680-D64C-19A5-01F2899F1CC1}"/>
              </a:ext>
            </a:extLst>
          </p:cNvPr>
          <p:cNvSpPr txBox="1"/>
          <p:nvPr/>
        </p:nvSpPr>
        <p:spPr>
          <a:xfrm>
            <a:off x="8786847" y="3989295"/>
            <a:ext cx="30601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Tw Cen MT" panose="020B0602020104020603" pitchFamily="34" charset="-18"/>
              </a:rPr>
              <a:t>Branný závod </a:t>
            </a:r>
          </a:p>
        </p:txBody>
      </p:sp>
    </p:spTree>
    <p:extLst>
      <p:ext uri="{BB962C8B-B14F-4D97-AF65-F5344CB8AC3E}">
        <p14:creationId xmlns:p14="http://schemas.microsoft.com/office/powerpoint/2010/main" val="9108288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94013624-48E4-AB52-B98C-87EF71A7CE8C}"/>
              </a:ext>
            </a:extLst>
          </p:cNvPr>
          <p:cNvSpPr/>
          <p:nvPr/>
        </p:nvSpPr>
        <p:spPr>
          <a:xfrm>
            <a:off x="0" y="499872"/>
            <a:ext cx="12192000" cy="4364736"/>
          </a:xfrm>
          <a:prstGeom prst="rect">
            <a:avLst/>
          </a:prstGeom>
          <a:solidFill>
            <a:schemeClr val="bg2">
              <a:lumMod val="1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8ADFC6F9-3930-AB99-273D-8AD0E95C3547}"/>
              </a:ext>
            </a:extLst>
          </p:cNvPr>
          <p:cNvSpPr/>
          <p:nvPr/>
        </p:nvSpPr>
        <p:spPr>
          <a:xfrm>
            <a:off x="0" y="0"/>
            <a:ext cx="12192000" cy="436473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C88414B6-DBA3-4609-F5F6-FC8898E33BFE}"/>
              </a:ext>
            </a:extLst>
          </p:cNvPr>
          <p:cNvSpPr/>
          <p:nvPr/>
        </p:nvSpPr>
        <p:spPr>
          <a:xfrm>
            <a:off x="6327648" y="2718816"/>
            <a:ext cx="4315968" cy="4754880"/>
          </a:xfrm>
          <a:prstGeom prst="rect">
            <a:avLst/>
          </a:prstGeom>
          <a:noFill/>
          <a:ln w="57150"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6E831AC-AB87-3255-35FD-8F9999CADB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1" t="4305" r="3575" b="10111"/>
          <a:stretch/>
        </p:blipFill>
        <p:spPr>
          <a:xfrm>
            <a:off x="1219200" y="-207264"/>
            <a:ext cx="3572256" cy="3974592"/>
          </a:xfrm>
          <a:prstGeom prst="rect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DB62053-0C60-08C4-A44F-D3AF1D93E4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55" t="4484" r="5008" b="7608"/>
          <a:stretch/>
        </p:blipFill>
        <p:spPr>
          <a:xfrm>
            <a:off x="6705600" y="3090672"/>
            <a:ext cx="3572256" cy="3974592"/>
          </a:xfrm>
          <a:prstGeom prst="rect">
            <a:avLst/>
          </a:prstGeom>
          <a:ln w="38100">
            <a:solidFill>
              <a:srgbClr val="E7F808"/>
            </a:solidFill>
          </a:ln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17AD9FE2-50D3-C242-A4EC-19BB6273C49F}"/>
              </a:ext>
            </a:extLst>
          </p:cNvPr>
          <p:cNvSpPr/>
          <p:nvPr/>
        </p:nvSpPr>
        <p:spPr>
          <a:xfrm>
            <a:off x="768096" y="-597408"/>
            <a:ext cx="4315968" cy="4754880"/>
          </a:xfrm>
          <a:prstGeom prst="rect">
            <a:avLst/>
          </a:prstGeom>
          <a:noFill/>
          <a:ln w="57150">
            <a:solidFill>
              <a:srgbClr val="E7F80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901575A-3D5B-9EC3-2431-284A6A43A027}"/>
              </a:ext>
            </a:extLst>
          </p:cNvPr>
          <p:cNvSpPr txBox="1"/>
          <p:nvPr/>
        </p:nvSpPr>
        <p:spPr>
          <a:xfrm>
            <a:off x="6461760" y="865632"/>
            <a:ext cx="46451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Tw Cen MT" panose="020B0602020104020603" pitchFamily="34" charset="-18"/>
              </a:rPr>
              <a:t>Nohejbalový</a:t>
            </a:r>
            <a:r>
              <a:rPr lang="cs-CZ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F9DA7E4-488F-E7BB-E603-C32BFCD071CA}"/>
              </a:ext>
            </a:extLst>
          </p:cNvPr>
          <p:cNvSpPr txBox="1"/>
          <p:nvPr/>
        </p:nvSpPr>
        <p:spPr>
          <a:xfrm>
            <a:off x="1804416" y="5096256"/>
            <a:ext cx="4657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b="1" dirty="0">
                <a:solidFill>
                  <a:srgbClr val="E7F808"/>
                </a:solidFill>
              </a:rPr>
              <a:t>Turnaj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54607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vnoramenný trojúhelník 1">
            <a:extLst>
              <a:ext uri="{FF2B5EF4-FFF2-40B4-BE49-F238E27FC236}">
                <a16:creationId xmlns:a16="http://schemas.microsoft.com/office/drawing/2014/main" id="{9B2F4F77-B396-E0B4-6DBA-29F4D79F8497}"/>
              </a:ext>
            </a:extLst>
          </p:cNvPr>
          <p:cNvSpPr/>
          <p:nvPr/>
        </p:nvSpPr>
        <p:spPr>
          <a:xfrm rot="5400000">
            <a:off x="3776472" y="-972312"/>
            <a:ext cx="3224784" cy="10777728"/>
          </a:xfrm>
          <a:prstGeom prst="triangle">
            <a:avLst/>
          </a:prstGeom>
          <a:solidFill>
            <a:schemeClr val="bg2">
              <a:lumMod val="2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Rovnoramenný trojúhelník 2">
            <a:extLst>
              <a:ext uri="{FF2B5EF4-FFF2-40B4-BE49-F238E27FC236}">
                <a16:creationId xmlns:a16="http://schemas.microsoft.com/office/drawing/2014/main" id="{D5356D5E-5D0A-C300-A0D5-CE0769D2A860}"/>
              </a:ext>
            </a:extLst>
          </p:cNvPr>
          <p:cNvSpPr/>
          <p:nvPr/>
        </p:nvSpPr>
        <p:spPr>
          <a:xfrm rot="10800000">
            <a:off x="6656832" y="0"/>
            <a:ext cx="5279136" cy="3645408"/>
          </a:xfrm>
          <a:prstGeom prst="triangle">
            <a:avLst/>
          </a:prstGeom>
          <a:solidFill>
            <a:schemeClr val="bg2">
              <a:lumMod val="2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60C33F1-5D85-25F7-5451-9D2D991FC2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10" t="7192" r="3983" b="16282"/>
          <a:stretch/>
        </p:blipFill>
        <p:spPr>
          <a:xfrm>
            <a:off x="804672" y="719327"/>
            <a:ext cx="3791712" cy="220675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194283A-22DA-BA75-75DB-09D047BAFB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93" t="13456" r="6890" b="9855"/>
          <a:stretch/>
        </p:blipFill>
        <p:spPr>
          <a:xfrm>
            <a:off x="2401824" y="3645409"/>
            <a:ext cx="3791712" cy="220675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2459802-FDFD-40D8-DD8E-3238EBC75E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88" t="15947" r="3452" b="10568"/>
          <a:stretch/>
        </p:blipFill>
        <p:spPr>
          <a:xfrm>
            <a:off x="6827520" y="1438657"/>
            <a:ext cx="3791712" cy="220675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434B494-B6E5-A637-9FD5-C2859E5E99FB}"/>
              </a:ext>
            </a:extLst>
          </p:cNvPr>
          <p:cNvSpPr txBox="1"/>
          <p:nvPr/>
        </p:nvSpPr>
        <p:spPr>
          <a:xfrm>
            <a:off x="5388864" y="408274"/>
            <a:ext cx="6205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E7F808"/>
                </a:solidFill>
                <a:latin typeface="Tw Cen MT" panose="020B0602020104020603" pitchFamily="34" charset="-18"/>
              </a:rPr>
              <a:t>Posezení pro vysloužilé hasiče </a:t>
            </a:r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A93659D9-E0D7-628B-1487-3FFA4713CFFB}"/>
              </a:ext>
            </a:extLst>
          </p:cNvPr>
          <p:cNvCxnSpPr>
            <a:cxnSpLocks/>
          </p:cNvCxnSpPr>
          <p:nvPr/>
        </p:nvCxnSpPr>
        <p:spPr>
          <a:xfrm>
            <a:off x="11503152" y="755742"/>
            <a:ext cx="896112" cy="0"/>
          </a:xfrm>
          <a:prstGeom prst="line">
            <a:avLst/>
          </a:prstGeom>
          <a:ln w="57150">
            <a:solidFill>
              <a:srgbClr val="E7F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D8AF0E0D-1FDD-CD25-99DF-C6A56CC3F95A}"/>
              </a:ext>
            </a:extLst>
          </p:cNvPr>
          <p:cNvCxnSpPr>
            <a:cxnSpLocks/>
          </p:cNvCxnSpPr>
          <p:nvPr/>
        </p:nvCxnSpPr>
        <p:spPr>
          <a:xfrm>
            <a:off x="4864608" y="731439"/>
            <a:ext cx="524256" cy="0"/>
          </a:xfrm>
          <a:prstGeom prst="line">
            <a:avLst/>
          </a:prstGeom>
          <a:ln w="57150">
            <a:solidFill>
              <a:srgbClr val="E7F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délník 15">
            <a:extLst>
              <a:ext uri="{FF2B5EF4-FFF2-40B4-BE49-F238E27FC236}">
                <a16:creationId xmlns:a16="http://schemas.microsoft.com/office/drawing/2014/main" id="{D341E755-B511-E6BC-4AEB-EAEA3DFE79BC}"/>
              </a:ext>
            </a:extLst>
          </p:cNvPr>
          <p:cNvSpPr/>
          <p:nvPr/>
        </p:nvSpPr>
        <p:spPr>
          <a:xfrm>
            <a:off x="7242048" y="4416552"/>
            <a:ext cx="536448" cy="2727960"/>
          </a:xfrm>
          <a:prstGeom prst="rect">
            <a:avLst/>
          </a:prstGeom>
          <a:noFill/>
          <a:ln w="57150"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2A86D5E5-2B76-723E-0609-1EEA47CB22F3}"/>
              </a:ext>
            </a:extLst>
          </p:cNvPr>
          <p:cNvSpPr/>
          <p:nvPr/>
        </p:nvSpPr>
        <p:spPr>
          <a:xfrm rot="16200000">
            <a:off x="9790176" y="4748785"/>
            <a:ext cx="536448" cy="2727960"/>
          </a:xfrm>
          <a:prstGeom prst="rect">
            <a:avLst/>
          </a:prstGeom>
          <a:noFill/>
          <a:ln w="57150"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F33EE3DB-4569-3DE1-5161-B103B7306A46}"/>
              </a:ext>
            </a:extLst>
          </p:cNvPr>
          <p:cNvSpPr/>
          <p:nvPr/>
        </p:nvSpPr>
        <p:spPr>
          <a:xfrm rot="16200000">
            <a:off x="10538579" y="2552819"/>
            <a:ext cx="1042176" cy="4386074"/>
          </a:xfrm>
          <a:prstGeom prst="rect">
            <a:avLst/>
          </a:prstGeom>
          <a:noFill/>
          <a:ln w="57150">
            <a:solidFill>
              <a:srgbClr val="E7F80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1DC91087-9A3B-39CF-2045-3581C3037CB3}"/>
              </a:ext>
            </a:extLst>
          </p:cNvPr>
          <p:cNvSpPr/>
          <p:nvPr/>
        </p:nvSpPr>
        <p:spPr>
          <a:xfrm>
            <a:off x="260605" y="4130040"/>
            <a:ext cx="536448" cy="2727960"/>
          </a:xfrm>
          <a:prstGeom prst="rect">
            <a:avLst/>
          </a:prstGeom>
          <a:noFill/>
          <a:ln w="57150"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EF130584-CA06-D85B-57CB-200AF425F6DA}"/>
              </a:ext>
            </a:extLst>
          </p:cNvPr>
          <p:cNvSpPr/>
          <p:nvPr/>
        </p:nvSpPr>
        <p:spPr>
          <a:xfrm>
            <a:off x="1372362" y="4844155"/>
            <a:ext cx="536448" cy="2727960"/>
          </a:xfrm>
          <a:prstGeom prst="rect">
            <a:avLst/>
          </a:prstGeom>
          <a:noFill/>
          <a:ln w="57150">
            <a:solidFill>
              <a:srgbClr val="E7F80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7252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ál 8">
            <a:extLst>
              <a:ext uri="{FF2B5EF4-FFF2-40B4-BE49-F238E27FC236}">
                <a16:creationId xmlns:a16="http://schemas.microsoft.com/office/drawing/2014/main" id="{DA3242B2-E021-F840-AFE4-4653FEB0B233}"/>
              </a:ext>
            </a:extLst>
          </p:cNvPr>
          <p:cNvSpPr/>
          <p:nvPr/>
        </p:nvSpPr>
        <p:spPr>
          <a:xfrm>
            <a:off x="7278624" y="85344"/>
            <a:ext cx="4498848" cy="4364736"/>
          </a:xfrm>
          <a:prstGeom prst="ellipse">
            <a:avLst/>
          </a:prstGeom>
          <a:noFill/>
          <a:ln w="57150"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Pravoúhlý trojúhelník 2">
            <a:extLst>
              <a:ext uri="{FF2B5EF4-FFF2-40B4-BE49-F238E27FC236}">
                <a16:creationId xmlns:a16="http://schemas.microsoft.com/office/drawing/2014/main" id="{894B2934-C8AF-E3DB-8D46-622E06944066}"/>
              </a:ext>
            </a:extLst>
          </p:cNvPr>
          <p:cNvSpPr/>
          <p:nvPr/>
        </p:nvSpPr>
        <p:spPr>
          <a:xfrm>
            <a:off x="-134112" y="-896112"/>
            <a:ext cx="12423648" cy="7754112"/>
          </a:xfrm>
          <a:prstGeom prst="rtTriangle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835D98F7-B492-FD0B-AE4A-233C7B3CEFF1}"/>
              </a:ext>
            </a:extLst>
          </p:cNvPr>
          <p:cNvSpPr/>
          <p:nvPr/>
        </p:nvSpPr>
        <p:spPr>
          <a:xfrm>
            <a:off x="975360" y="2426208"/>
            <a:ext cx="4059936" cy="3962400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537619EF-44E0-A1C8-CFB7-BE7AE7A7B967}"/>
              </a:ext>
            </a:extLst>
          </p:cNvPr>
          <p:cNvSpPr/>
          <p:nvPr/>
        </p:nvSpPr>
        <p:spPr>
          <a:xfrm>
            <a:off x="7510272" y="274320"/>
            <a:ext cx="4059936" cy="3962400"/>
          </a:xfrm>
          <a:prstGeom prst="ellipse">
            <a:avLst/>
          </a:prstGeom>
          <a:blipFill>
            <a:blip r:embed="rId2"/>
            <a:stretch>
              <a:fillRect l="-16315" t="-54479" r="-11172" b="-349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A39D87F-76E7-3995-4837-382895777509}"/>
              </a:ext>
            </a:extLst>
          </p:cNvPr>
          <p:cNvSpPr txBox="1"/>
          <p:nvPr/>
        </p:nvSpPr>
        <p:spPr>
          <a:xfrm>
            <a:off x="1389888" y="2926586"/>
            <a:ext cx="30601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000" b="1" dirty="0">
                <a:solidFill>
                  <a:srgbClr val="E7F808"/>
                </a:solidFill>
                <a:latin typeface="Tw Cen MT" panose="020B0602020104020603" pitchFamily="34" charset="-18"/>
              </a:rPr>
              <a:t>Tréninky</a:t>
            </a:r>
            <a:r>
              <a:rPr lang="cs-CZ" sz="4400" b="1" dirty="0">
                <a:solidFill>
                  <a:srgbClr val="E7F808"/>
                </a:solidFill>
                <a:latin typeface="Tw Cen MT" panose="020B0602020104020603" pitchFamily="34" charset="-18"/>
              </a:rPr>
              <a:t> </a:t>
            </a:r>
          </a:p>
          <a:p>
            <a:pPr algn="ctr"/>
            <a:r>
              <a:rPr lang="cs-CZ" sz="4400" b="1" dirty="0">
                <a:solidFill>
                  <a:schemeClr val="bg2">
                    <a:lumMod val="10000"/>
                  </a:schemeClr>
                </a:solidFill>
                <a:latin typeface="Tw Cen MT" panose="020B0602020104020603" pitchFamily="34" charset="-18"/>
              </a:rPr>
              <a:t>v</a:t>
            </a:r>
            <a:r>
              <a:rPr lang="cs-CZ" sz="4400" b="1" dirty="0">
                <a:solidFill>
                  <a:srgbClr val="E7F808"/>
                </a:solidFill>
                <a:latin typeface="Tw Cen MT" panose="020B0602020104020603" pitchFamily="34" charset="-18"/>
              </a:rPr>
              <a:t> </a:t>
            </a:r>
          </a:p>
          <a:p>
            <a:pPr algn="ctr"/>
            <a:r>
              <a:rPr lang="cs-CZ" sz="4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Tw Cen MT" panose="020B0602020104020603" pitchFamily="34" charset="-18"/>
              </a:rPr>
              <a:t>požárním </a:t>
            </a:r>
            <a:r>
              <a:rPr lang="cs-CZ" sz="4400" b="1" dirty="0">
                <a:solidFill>
                  <a:srgbClr val="E7F808"/>
                </a:solidFill>
                <a:latin typeface="Tw Cen MT" panose="020B0602020104020603" pitchFamily="34" charset="-18"/>
              </a:rPr>
              <a:t>sportu</a:t>
            </a:r>
            <a:endParaRPr lang="cs-CZ" sz="4400" dirty="0">
              <a:solidFill>
                <a:srgbClr val="E7F808"/>
              </a:solidFill>
              <a:latin typeface="Tw Cen MT" panose="020B0602020104020603" pitchFamily="34" charset="-18"/>
            </a:endParaRPr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57D77DE4-4E69-7CB5-4620-CDA28C65F7ED}"/>
              </a:ext>
            </a:extLst>
          </p:cNvPr>
          <p:cNvSpPr/>
          <p:nvPr/>
        </p:nvSpPr>
        <p:spPr>
          <a:xfrm>
            <a:off x="755904" y="2225040"/>
            <a:ext cx="4498848" cy="4364736"/>
          </a:xfrm>
          <a:prstGeom prst="ellipse">
            <a:avLst/>
          </a:prstGeom>
          <a:noFill/>
          <a:ln w="57150"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A4309488-F683-59F7-C3A1-420F80503DF1}"/>
              </a:ext>
            </a:extLst>
          </p:cNvPr>
          <p:cNvCxnSpPr/>
          <p:nvPr/>
        </p:nvCxnSpPr>
        <p:spPr>
          <a:xfrm>
            <a:off x="0" y="-451104"/>
            <a:ext cx="11570208" cy="7309104"/>
          </a:xfrm>
          <a:prstGeom prst="line">
            <a:avLst/>
          </a:prstGeom>
          <a:ln w="38100">
            <a:solidFill>
              <a:srgbClr val="E7F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ál 15">
            <a:extLst>
              <a:ext uri="{FF2B5EF4-FFF2-40B4-BE49-F238E27FC236}">
                <a16:creationId xmlns:a16="http://schemas.microsoft.com/office/drawing/2014/main" id="{23633311-1C21-94CD-2D5C-CB9E573EFED5}"/>
              </a:ext>
            </a:extLst>
          </p:cNvPr>
          <p:cNvSpPr/>
          <p:nvPr/>
        </p:nvSpPr>
        <p:spPr>
          <a:xfrm>
            <a:off x="3121152" y="-633984"/>
            <a:ext cx="1731264" cy="1658112"/>
          </a:xfrm>
          <a:prstGeom prst="ellipse">
            <a:avLst/>
          </a:prstGeom>
          <a:noFill/>
          <a:ln w="57150">
            <a:solidFill>
              <a:srgbClr val="E7F80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17AC4014-066A-9F87-1952-6D17429A0B09}"/>
              </a:ext>
            </a:extLst>
          </p:cNvPr>
          <p:cNvSpPr/>
          <p:nvPr/>
        </p:nvSpPr>
        <p:spPr>
          <a:xfrm>
            <a:off x="5474208" y="5943094"/>
            <a:ext cx="1731264" cy="1658112"/>
          </a:xfrm>
          <a:prstGeom prst="ellipse">
            <a:avLst/>
          </a:prstGeom>
          <a:noFill/>
          <a:ln w="57150">
            <a:solidFill>
              <a:srgbClr val="E7F80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BFC82FF0-6167-95B0-75E3-8D81904D4787}"/>
              </a:ext>
            </a:extLst>
          </p:cNvPr>
          <p:cNvSpPr/>
          <p:nvPr/>
        </p:nvSpPr>
        <p:spPr>
          <a:xfrm>
            <a:off x="4242816" y="-1012442"/>
            <a:ext cx="1731264" cy="1658112"/>
          </a:xfrm>
          <a:prstGeom prst="ellipse">
            <a:avLst/>
          </a:prstGeom>
          <a:noFill/>
          <a:ln w="57150">
            <a:solidFill>
              <a:srgbClr val="E7F80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84280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vnoramenný trojúhelník 6">
            <a:extLst>
              <a:ext uri="{FF2B5EF4-FFF2-40B4-BE49-F238E27FC236}">
                <a16:creationId xmlns:a16="http://schemas.microsoft.com/office/drawing/2014/main" id="{06109E65-BA1B-47D0-E758-EA6DC50439F1}"/>
              </a:ext>
            </a:extLst>
          </p:cNvPr>
          <p:cNvSpPr/>
          <p:nvPr/>
        </p:nvSpPr>
        <p:spPr>
          <a:xfrm>
            <a:off x="6872748" y="0"/>
            <a:ext cx="5319252" cy="6857991"/>
          </a:xfrm>
          <a:prstGeom prst="triangle">
            <a:avLst>
              <a:gd name="adj" fmla="val 66081"/>
            </a:avLst>
          </a:prstGeom>
          <a:solidFill>
            <a:schemeClr val="bg2">
              <a:lumMod val="2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Rovnoramenný trojúhelník 7">
            <a:extLst>
              <a:ext uri="{FF2B5EF4-FFF2-40B4-BE49-F238E27FC236}">
                <a16:creationId xmlns:a16="http://schemas.microsoft.com/office/drawing/2014/main" id="{A4DAEEEA-807B-71E3-002E-267833B8732D}"/>
              </a:ext>
            </a:extLst>
          </p:cNvPr>
          <p:cNvSpPr/>
          <p:nvPr/>
        </p:nvSpPr>
        <p:spPr>
          <a:xfrm rot="12739819">
            <a:off x="184386" y="-2193569"/>
            <a:ext cx="5319252" cy="7956980"/>
          </a:xfrm>
          <a:prstGeom prst="triangle">
            <a:avLst>
              <a:gd name="adj" fmla="val 66081"/>
            </a:avLst>
          </a:prstGeom>
          <a:solidFill>
            <a:schemeClr val="bg2">
              <a:lumMod val="2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0CCF2AD0-C07F-C1AC-DDD7-AE04F918A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573" y="1171700"/>
            <a:ext cx="4139543" cy="43426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8ED2176F-221E-F4DA-C502-55480E31F8DB}"/>
              </a:ext>
            </a:extLst>
          </p:cNvPr>
          <p:cNvCxnSpPr/>
          <p:nvPr/>
        </p:nvCxnSpPr>
        <p:spPr>
          <a:xfrm>
            <a:off x="769401" y="774441"/>
            <a:ext cx="4963886" cy="0"/>
          </a:xfrm>
          <a:prstGeom prst="line">
            <a:avLst/>
          </a:prstGeom>
          <a:ln w="57150">
            <a:solidFill>
              <a:srgbClr val="E7F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B3C7AD73-4C4D-2189-122E-633E989D3D66}"/>
              </a:ext>
            </a:extLst>
          </p:cNvPr>
          <p:cNvCxnSpPr/>
          <p:nvPr/>
        </p:nvCxnSpPr>
        <p:spPr>
          <a:xfrm>
            <a:off x="769401" y="6002694"/>
            <a:ext cx="4963886" cy="0"/>
          </a:xfrm>
          <a:prstGeom prst="line">
            <a:avLst/>
          </a:prstGeom>
          <a:ln w="57150">
            <a:solidFill>
              <a:srgbClr val="E7F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>
            <a:extLst>
              <a:ext uri="{FF2B5EF4-FFF2-40B4-BE49-F238E27FC236}">
                <a16:creationId xmlns:a16="http://schemas.microsoft.com/office/drawing/2014/main" id="{EA9731C7-A094-2E39-384B-E840D363B7A0}"/>
              </a:ext>
            </a:extLst>
          </p:cNvPr>
          <p:cNvSpPr txBox="1"/>
          <p:nvPr/>
        </p:nvSpPr>
        <p:spPr>
          <a:xfrm>
            <a:off x="6389844" y="2369657"/>
            <a:ext cx="44992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>
                <a:solidFill>
                  <a:schemeClr val="bg1"/>
                </a:solidFill>
                <a:latin typeface="Tw Cen MT" panose="020B0602020104020603" pitchFamily="34" charset="-18"/>
              </a:rPr>
              <a:t>Založení sboru 19. 7. 1907</a:t>
            </a:r>
          </a:p>
        </p:txBody>
      </p:sp>
    </p:spTree>
    <p:extLst>
      <p:ext uri="{BB962C8B-B14F-4D97-AF65-F5344CB8AC3E}">
        <p14:creationId xmlns:p14="http://schemas.microsoft.com/office/powerpoint/2010/main" val="1588637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vnoramenný trojúhelník 9">
            <a:extLst>
              <a:ext uri="{FF2B5EF4-FFF2-40B4-BE49-F238E27FC236}">
                <a16:creationId xmlns:a16="http://schemas.microsoft.com/office/drawing/2014/main" id="{8A0924B8-78A5-8FA8-5F7B-9757B9A3C77B}"/>
              </a:ext>
            </a:extLst>
          </p:cNvPr>
          <p:cNvSpPr/>
          <p:nvPr/>
        </p:nvSpPr>
        <p:spPr>
          <a:xfrm rot="10800000">
            <a:off x="4389120" y="4618797"/>
            <a:ext cx="4230622" cy="4551557"/>
          </a:xfrm>
          <a:prstGeom prst="triangle">
            <a:avLst/>
          </a:prstGeom>
          <a:solidFill>
            <a:schemeClr val="bg2">
              <a:lumMod val="2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Rovnoramenný trojúhelník 7">
            <a:extLst>
              <a:ext uri="{FF2B5EF4-FFF2-40B4-BE49-F238E27FC236}">
                <a16:creationId xmlns:a16="http://schemas.microsoft.com/office/drawing/2014/main" id="{226D096A-7497-2654-E7F1-80E1237BADB9}"/>
              </a:ext>
            </a:extLst>
          </p:cNvPr>
          <p:cNvSpPr/>
          <p:nvPr/>
        </p:nvSpPr>
        <p:spPr>
          <a:xfrm>
            <a:off x="231648" y="4803647"/>
            <a:ext cx="4096512" cy="2090929"/>
          </a:xfrm>
          <a:prstGeom prst="triangle">
            <a:avLst/>
          </a:prstGeom>
          <a:solidFill>
            <a:schemeClr val="bg2">
              <a:lumMod val="2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Rovnoramenný trojúhelník 6">
            <a:extLst>
              <a:ext uri="{FF2B5EF4-FFF2-40B4-BE49-F238E27FC236}">
                <a16:creationId xmlns:a16="http://schemas.microsoft.com/office/drawing/2014/main" id="{A9FE5034-21B4-767F-207A-299DCCED2F25}"/>
              </a:ext>
            </a:extLst>
          </p:cNvPr>
          <p:cNvSpPr/>
          <p:nvPr/>
        </p:nvSpPr>
        <p:spPr>
          <a:xfrm>
            <a:off x="9436608" y="1426464"/>
            <a:ext cx="4401312" cy="5431536"/>
          </a:xfrm>
          <a:prstGeom prst="triangle">
            <a:avLst/>
          </a:prstGeom>
          <a:solidFill>
            <a:schemeClr val="bg2">
              <a:lumMod val="2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1F14F52C-84FD-1DDC-6349-7A8B1EFCE3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0" t="3253" r="1888" b="3855"/>
          <a:stretch/>
        </p:blipFill>
        <p:spPr>
          <a:xfrm>
            <a:off x="1121665" y="1267969"/>
            <a:ext cx="7315200" cy="4706112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26DF69E-84E0-E62A-5023-FC7BAE28514D}"/>
              </a:ext>
            </a:extLst>
          </p:cNvPr>
          <p:cNvSpPr txBox="1"/>
          <p:nvPr/>
        </p:nvSpPr>
        <p:spPr>
          <a:xfrm>
            <a:off x="8644128" y="1802612"/>
            <a:ext cx="331622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>
                <a:solidFill>
                  <a:srgbClr val="E7F808"/>
                </a:solidFill>
                <a:latin typeface="Tw Cen MT" panose="020B0602020104020603" pitchFamily="34" charset="-18"/>
              </a:rPr>
              <a:t>Besedy</a:t>
            </a:r>
            <a:r>
              <a:rPr lang="cs-CZ" sz="4400" b="1" dirty="0">
                <a:solidFill>
                  <a:schemeClr val="bg1"/>
                </a:solidFill>
                <a:latin typeface="Tw Cen MT" panose="020B0602020104020603" pitchFamily="34" charset="-18"/>
              </a:rPr>
              <a:t> </a:t>
            </a:r>
          </a:p>
          <a:p>
            <a:pPr algn="ctr"/>
            <a:r>
              <a:rPr lang="cs-CZ" sz="4400" b="1" dirty="0">
                <a:solidFill>
                  <a:schemeClr val="bg1"/>
                </a:solidFill>
                <a:latin typeface="Tw Cen MT" panose="020B0602020104020603" pitchFamily="34" charset="-18"/>
              </a:rPr>
              <a:t>na téma </a:t>
            </a:r>
            <a:r>
              <a:rPr lang="cs-CZ" sz="4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Tw Cen MT" panose="020B0602020104020603" pitchFamily="34" charset="-18"/>
              </a:rPr>
              <a:t>civilní ochrana obyvatelstva 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AB26FDF8-B8D6-AC84-1E6C-2C02CE5F96A6}"/>
              </a:ext>
            </a:extLst>
          </p:cNvPr>
          <p:cNvCxnSpPr>
            <a:cxnSpLocks/>
          </p:cNvCxnSpPr>
          <p:nvPr/>
        </p:nvCxnSpPr>
        <p:spPr>
          <a:xfrm>
            <a:off x="-219456" y="231648"/>
            <a:ext cx="12411456" cy="0"/>
          </a:xfrm>
          <a:prstGeom prst="line">
            <a:avLst/>
          </a:prstGeom>
          <a:ln w="57150">
            <a:solidFill>
              <a:srgbClr val="E7F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vnoramenný trojúhelník 8">
            <a:extLst>
              <a:ext uri="{FF2B5EF4-FFF2-40B4-BE49-F238E27FC236}">
                <a16:creationId xmlns:a16="http://schemas.microsoft.com/office/drawing/2014/main" id="{2552B3C8-227B-CC45-9D6A-0E98B5066D4D}"/>
              </a:ext>
            </a:extLst>
          </p:cNvPr>
          <p:cNvSpPr/>
          <p:nvPr/>
        </p:nvSpPr>
        <p:spPr>
          <a:xfrm rot="5400000">
            <a:off x="-835152" y="2186767"/>
            <a:ext cx="4096512" cy="2090929"/>
          </a:xfrm>
          <a:prstGeom prst="triangle">
            <a:avLst/>
          </a:prstGeom>
          <a:solidFill>
            <a:schemeClr val="bg2">
              <a:lumMod val="2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9164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6DF92A91-CC6D-967C-96CF-F9E7D4CDB623}"/>
              </a:ext>
            </a:extLst>
          </p:cNvPr>
          <p:cNvCxnSpPr/>
          <p:nvPr/>
        </p:nvCxnSpPr>
        <p:spPr>
          <a:xfrm>
            <a:off x="7120130" y="0"/>
            <a:ext cx="0" cy="6858000"/>
          </a:xfrm>
          <a:prstGeom prst="line">
            <a:avLst/>
          </a:prstGeom>
          <a:ln w="76200">
            <a:solidFill>
              <a:srgbClr val="E7F80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525D87AE-E3D2-627F-EA3D-43AF5B4EDA96}"/>
              </a:ext>
            </a:extLst>
          </p:cNvPr>
          <p:cNvCxnSpPr/>
          <p:nvPr/>
        </p:nvCxnSpPr>
        <p:spPr>
          <a:xfrm>
            <a:off x="2261618" y="0"/>
            <a:ext cx="0" cy="6858000"/>
          </a:xfrm>
          <a:prstGeom prst="line">
            <a:avLst/>
          </a:prstGeom>
          <a:ln w="76200">
            <a:solidFill>
              <a:srgbClr val="E7F80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ravoúhlý trojúhelník 6">
            <a:extLst>
              <a:ext uri="{FF2B5EF4-FFF2-40B4-BE49-F238E27FC236}">
                <a16:creationId xmlns:a16="http://schemas.microsoft.com/office/drawing/2014/main" id="{3579CF3A-A76A-BE3E-DA13-30C2011ABFE7}"/>
              </a:ext>
            </a:extLst>
          </p:cNvPr>
          <p:cNvSpPr/>
          <p:nvPr/>
        </p:nvSpPr>
        <p:spPr>
          <a:xfrm>
            <a:off x="316992" y="5571744"/>
            <a:ext cx="914400" cy="914400"/>
          </a:xfrm>
          <a:prstGeom prst="rtTriangle">
            <a:avLst/>
          </a:prstGeom>
          <a:solidFill>
            <a:schemeClr val="bg2">
              <a:lumMod val="2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Pravoúhlý trojúhelník 7">
            <a:extLst>
              <a:ext uri="{FF2B5EF4-FFF2-40B4-BE49-F238E27FC236}">
                <a16:creationId xmlns:a16="http://schemas.microsoft.com/office/drawing/2014/main" id="{F50478FB-7A8B-49BB-FCD0-5C133BC55A0B}"/>
              </a:ext>
            </a:extLst>
          </p:cNvPr>
          <p:cNvSpPr/>
          <p:nvPr/>
        </p:nvSpPr>
        <p:spPr>
          <a:xfrm rot="5400000">
            <a:off x="316992" y="286512"/>
            <a:ext cx="914400" cy="914400"/>
          </a:xfrm>
          <a:prstGeom prst="rtTriangle">
            <a:avLst/>
          </a:prstGeom>
          <a:solidFill>
            <a:schemeClr val="bg2">
              <a:lumMod val="2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Pravoúhlý trojúhelník 8">
            <a:extLst>
              <a:ext uri="{FF2B5EF4-FFF2-40B4-BE49-F238E27FC236}">
                <a16:creationId xmlns:a16="http://schemas.microsoft.com/office/drawing/2014/main" id="{797958E7-A892-06FB-DD4B-60BF9A934F5F}"/>
              </a:ext>
            </a:extLst>
          </p:cNvPr>
          <p:cNvSpPr/>
          <p:nvPr/>
        </p:nvSpPr>
        <p:spPr>
          <a:xfrm rot="10800000">
            <a:off x="10960608" y="274320"/>
            <a:ext cx="914400" cy="914400"/>
          </a:xfrm>
          <a:prstGeom prst="rtTriangle">
            <a:avLst/>
          </a:prstGeom>
          <a:solidFill>
            <a:schemeClr val="bg2">
              <a:lumMod val="2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Pravoúhlý trojúhelník 9">
            <a:extLst>
              <a:ext uri="{FF2B5EF4-FFF2-40B4-BE49-F238E27FC236}">
                <a16:creationId xmlns:a16="http://schemas.microsoft.com/office/drawing/2014/main" id="{CD3A341D-3396-6572-D3A9-AC208891D146}"/>
              </a:ext>
            </a:extLst>
          </p:cNvPr>
          <p:cNvSpPr/>
          <p:nvPr/>
        </p:nvSpPr>
        <p:spPr>
          <a:xfrm rot="16200000">
            <a:off x="10960608" y="5571744"/>
            <a:ext cx="914400" cy="914400"/>
          </a:xfrm>
          <a:prstGeom prst="rtTriangle">
            <a:avLst/>
          </a:prstGeom>
          <a:solidFill>
            <a:schemeClr val="bg2">
              <a:lumMod val="2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Pravoúhlý trojúhelník 10">
            <a:extLst>
              <a:ext uri="{FF2B5EF4-FFF2-40B4-BE49-F238E27FC236}">
                <a16:creationId xmlns:a16="http://schemas.microsoft.com/office/drawing/2014/main" id="{54B971F8-979F-7797-EB98-73E128B8B562}"/>
              </a:ext>
            </a:extLst>
          </p:cNvPr>
          <p:cNvSpPr/>
          <p:nvPr/>
        </p:nvSpPr>
        <p:spPr>
          <a:xfrm rot="19037755">
            <a:off x="4596385" y="-836676"/>
            <a:ext cx="2420112" cy="2246376"/>
          </a:xfrm>
          <a:prstGeom prst="rtTriangle">
            <a:avLst/>
          </a:prstGeom>
          <a:solidFill>
            <a:schemeClr val="bg2">
              <a:lumMod val="2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Pravoúhlý trojúhelník 11">
            <a:extLst>
              <a:ext uri="{FF2B5EF4-FFF2-40B4-BE49-F238E27FC236}">
                <a16:creationId xmlns:a16="http://schemas.microsoft.com/office/drawing/2014/main" id="{4F1AD043-7506-990B-B742-1114DB74CF38}"/>
              </a:ext>
            </a:extLst>
          </p:cNvPr>
          <p:cNvSpPr/>
          <p:nvPr/>
        </p:nvSpPr>
        <p:spPr>
          <a:xfrm rot="8293782">
            <a:off x="4623816" y="5734812"/>
            <a:ext cx="2420112" cy="2246376"/>
          </a:xfrm>
          <a:prstGeom prst="rtTriangle">
            <a:avLst/>
          </a:prstGeom>
          <a:solidFill>
            <a:schemeClr val="bg2">
              <a:lumMod val="2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798D812B-BEA7-33D7-3B6A-4AE0C9BB27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3" t="6460" r="6783" b="4481"/>
          <a:stretch/>
        </p:blipFill>
        <p:spPr>
          <a:xfrm>
            <a:off x="1408178" y="432964"/>
            <a:ext cx="3879076" cy="286512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534FCA5-228A-6816-C621-F33D1DC855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22" t="8951" r="4769" b="6203"/>
          <a:stretch/>
        </p:blipFill>
        <p:spPr>
          <a:xfrm>
            <a:off x="441978" y="3658044"/>
            <a:ext cx="3879076" cy="286512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28646B44-D257-A36F-6BFE-68973561D1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76" t="5877" r="5371" b="4946"/>
          <a:stretch/>
        </p:blipFill>
        <p:spPr>
          <a:xfrm>
            <a:off x="6333746" y="432964"/>
            <a:ext cx="4047744" cy="286512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0BE827A1-1652-7EC1-FBBB-1294900449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99" t="3424" r="4550" b="6009"/>
          <a:stretch/>
        </p:blipFill>
        <p:spPr>
          <a:xfrm>
            <a:off x="7702278" y="3559917"/>
            <a:ext cx="4047744" cy="2909792"/>
          </a:xfrm>
          <a:prstGeom prst="rect">
            <a:avLst/>
          </a:prstGeom>
        </p:spPr>
      </p:pic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BF817D83-F6C6-8FCF-09FD-AE1A2D232FC3}"/>
              </a:ext>
            </a:extLst>
          </p:cNvPr>
          <p:cNvCxnSpPr>
            <a:cxnSpLocks/>
          </p:cNvCxnSpPr>
          <p:nvPr/>
        </p:nvCxnSpPr>
        <p:spPr>
          <a:xfrm>
            <a:off x="1121666" y="-334836"/>
            <a:ext cx="0" cy="3041460"/>
          </a:xfrm>
          <a:prstGeom prst="line">
            <a:avLst/>
          </a:prstGeom>
          <a:ln w="76200">
            <a:solidFill>
              <a:srgbClr val="E7F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F097C394-3BB1-8884-7131-69BE8223D75F}"/>
              </a:ext>
            </a:extLst>
          </p:cNvPr>
          <p:cNvCxnSpPr>
            <a:cxnSpLocks/>
          </p:cNvCxnSpPr>
          <p:nvPr/>
        </p:nvCxnSpPr>
        <p:spPr>
          <a:xfrm>
            <a:off x="10960608" y="-417576"/>
            <a:ext cx="0" cy="2916936"/>
          </a:xfrm>
          <a:prstGeom prst="line">
            <a:avLst/>
          </a:prstGeom>
          <a:ln w="76200">
            <a:solidFill>
              <a:srgbClr val="E7F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13141AFB-3E44-89A2-3F44-3A976DDDEA16}"/>
              </a:ext>
            </a:extLst>
          </p:cNvPr>
          <p:cNvSpPr txBox="1"/>
          <p:nvPr/>
        </p:nvSpPr>
        <p:spPr>
          <a:xfrm>
            <a:off x="4778603" y="4291538"/>
            <a:ext cx="21105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Tw Cen MT" panose="020B0602020104020603" pitchFamily="34" charset="-18"/>
              </a:rPr>
              <a:t>Pomoc obci </a:t>
            </a:r>
          </a:p>
        </p:txBody>
      </p:sp>
    </p:spTree>
    <p:extLst>
      <p:ext uri="{BB962C8B-B14F-4D97-AF65-F5344CB8AC3E}">
        <p14:creationId xmlns:p14="http://schemas.microsoft.com/office/powerpoint/2010/main" val="491670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vnoramenný trojúhelník 1">
            <a:extLst>
              <a:ext uri="{FF2B5EF4-FFF2-40B4-BE49-F238E27FC236}">
                <a16:creationId xmlns:a16="http://schemas.microsoft.com/office/drawing/2014/main" id="{DCA0F74B-2DD5-BA7A-FD79-0CCD735EE33E}"/>
              </a:ext>
            </a:extLst>
          </p:cNvPr>
          <p:cNvSpPr/>
          <p:nvPr/>
        </p:nvSpPr>
        <p:spPr>
          <a:xfrm rot="8975169">
            <a:off x="1086610" y="1219199"/>
            <a:ext cx="4437888" cy="3267456"/>
          </a:xfrm>
          <a:prstGeom prst="triangle">
            <a:avLst/>
          </a:prstGeom>
          <a:solidFill>
            <a:schemeClr val="bg2">
              <a:lumMod val="2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Rovnoramenný trojúhelník 2">
            <a:extLst>
              <a:ext uri="{FF2B5EF4-FFF2-40B4-BE49-F238E27FC236}">
                <a16:creationId xmlns:a16="http://schemas.microsoft.com/office/drawing/2014/main" id="{1D57B2EF-663B-6D31-C68F-E827F96E7A52}"/>
              </a:ext>
            </a:extLst>
          </p:cNvPr>
          <p:cNvSpPr/>
          <p:nvPr/>
        </p:nvSpPr>
        <p:spPr>
          <a:xfrm rot="8975169">
            <a:off x="7232397" y="1219203"/>
            <a:ext cx="4437888" cy="3267456"/>
          </a:xfrm>
          <a:prstGeom prst="triangle">
            <a:avLst/>
          </a:prstGeom>
          <a:solidFill>
            <a:schemeClr val="bg2">
              <a:lumMod val="2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Rovnoramenný trojúhelník 3">
            <a:extLst>
              <a:ext uri="{FF2B5EF4-FFF2-40B4-BE49-F238E27FC236}">
                <a16:creationId xmlns:a16="http://schemas.microsoft.com/office/drawing/2014/main" id="{EE8BB7E4-A9E5-2CE5-A255-BB26BB2838BF}"/>
              </a:ext>
            </a:extLst>
          </p:cNvPr>
          <p:cNvSpPr/>
          <p:nvPr/>
        </p:nvSpPr>
        <p:spPr>
          <a:xfrm>
            <a:off x="4348988" y="3566163"/>
            <a:ext cx="4437888" cy="3267456"/>
          </a:xfrm>
          <a:prstGeom prst="triangle">
            <a:avLst/>
          </a:prstGeom>
          <a:solidFill>
            <a:schemeClr val="bg2">
              <a:lumMod val="2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Kosočtverec 4">
            <a:extLst>
              <a:ext uri="{FF2B5EF4-FFF2-40B4-BE49-F238E27FC236}">
                <a16:creationId xmlns:a16="http://schemas.microsoft.com/office/drawing/2014/main" id="{3216C35E-34FC-02E7-A233-316A0BB525BA}"/>
              </a:ext>
            </a:extLst>
          </p:cNvPr>
          <p:cNvSpPr/>
          <p:nvPr/>
        </p:nvSpPr>
        <p:spPr>
          <a:xfrm>
            <a:off x="136988" y="113426"/>
            <a:ext cx="4212000" cy="4212000"/>
          </a:xfrm>
          <a:prstGeom prst="diamond">
            <a:avLst/>
          </a:prstGeom>
          <a:blipFill dpi="0" rotWithShape="1">
            <a:blip r:embed="rId2"/>
            <a:srcRect/>
            <a:stretch>
              <a:fillRect l="-8000" t="-8000" r="-32000" b="-40000"/>
            </a:stretch>
          </a:blip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Kosočtverec 6">
            <a:extLst>
              <a:ext uri="{FF2B5EF4-FFF2-40B4-BE49-F238E27FC236}">
                <a16:creationId xmlns:a16="http://schemas.microsoft.com/office/drawing/2014/main" id="{EFFE8E35-BC43-3F5A-599C-7D205A1E68E9}"/>
              </a:ext>
            </a:extLst>
          </p:cNvPr>
          <p:cNvSpPr/>
          <p:nvPr/>
        </p:nvSpPr>
        <p:spPr>
          <a:xfrm>
            <a:off x="2595201" y="2532574"/>
            <a:ext cx="4212000" cy="4212000"/>
          </a:xfrm>
          <a:prstGeom prst="diamond">
            <a:avLst/>
          </a:prstGeom>
          <a:blipFill>
            <a:blip r:embed="rId3"/>
            <a:stretch>
              <a:fillRect l="-10256" t="-8547" r="-34188" b="-15385"/>
            </a:stretch>
          </a:blip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Kosočtverec 7">
            <a:extLst>
              <a:ext uri="{FF2B5EF4-FFF2-40B4-BE49-F238E27FC236}">
                <a16:creationId xmlns:a16="http://schemas.microsoft.com/office/drawing/2014/main" id="{BDC61265-821B-D6BF-2C3C-0B3A65DD3824}"/>
              </a:ext>
            </a:extLst>
          </p:cNvPr>
          <p:cNvSpPr/>
          <p:nvPr/>
        </p:nvSpPr>
        <p:spPr>
          <a:xfrm>
            <a:off x="5187017" y="113426"/>
            <a:ext cx="4212000" cy="4212000"/>
          </a:xfrm>
          <a:prstGeom prst="diamond">
            <a:avLst/>
          </a:prstGeom>
          <a:blipFill>
            <a:blip r:embed="rId4"/>
            <a:stretch>
              <a:fillRect l="-8000" t="-8000" r="-32000" b="-40000"/>
            </a:stretch>
          </a:blip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Kosočtverec 8">
            <a:extLst>
              <a:ext uri="{FF2B5EF4-FFF2-40B4-BE49-F238E27FC236}">
                <a16:creationId xmlns:a16="http://schemas.microsoft.com/office/drawing/2014/main" id="{009367F3-BC7B-0293-927D-9A6328522EF5}"/>
              </a:ext>
            </a:extLst>
          </p:cNvPr>
          <p:cNvSpPr/>
          <p:nvPr/>
        </p:nvSpPr>
        <p:spPr>
          <a:xfrm>
            <a:off x="7800002" y="2621619"/>
            <a:ext cx="4212000" cy="4212000"/>
          </a:xfrm>
          <a:prstGeom prst="diamond">
            <a:avLst/>
          </a:prstGeom>
          <a:blipFill>
            <a:blip r:embed="rId5"/>
            <a:stretch>
              <a:fillRect l="429" t="-5367" r="-35471" b="-37367"/>
            </a:stretch>
          </a:blip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90D2AB9F-DE0B-C78F-C20E-D9CA757D106B}"/>
              </a:ext>
            </a:extLst>
          </p:cNvPr>
          <p:cNvCxnSpPr>
            <a:cxnSpLocks/>
          </p:cNvCxnSpPr>
          <p:nvPr/>
        </p:nvCxnSpPr>
        <p:spPr>
          <a:xfrm>
            <a:off x="7620002" y="5027433"/>
            <a:ext cx="2033011" cy="2163922"/>
          </a:xfrm>
          <a:prstGeom prst="line">
            <a:avLst/>
          </a:prstGeom>
          <a:ln w="57150">
            <a:solidFill>
              <a:srgbClr val="E7F808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CC663BAB-BBB3-D2C6-8C27-824A7A29EA36}"/>
              </a:ext>
            </a:extLst>
          </p:cNvPr>
          <p:cNvCxnSpPr>
            <a:cxnSpLocks/>
          </p:cNvCxnSpPr>
          <p:nvPr/>
        </p:nvCxnSpPr>
        <p:spPr>
          <a:xfrm flipH="1">
            <a:off x="5126469" y="4723369"/>
            <a:ext cx="2215653" cy="2425579"/>
          </a:xfrm>
          <a:prstGeom prst="line">
            <a:avLst/>
          </a:prstGeom>
          <a:ln w="57150">
            <a:solidFill>
              <a:srgbClr val="E7F808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04751C2D-ECB7-9F4E-6B9E-E6678DA27ED8}"/>
              </a:ext>
            </a:extLst>
          </p:cNvPr>
          <p:cNvCxnSpPr>
            <a:cxnSpLocks/>
          </p:cNvCxnSpPr>
          <p:nvPr/>
        </p:nvCxnSpPr>
        <p:spPr>
          <a:xfrm>
            <a:off x="2489541" y="-665346"/>
            <a:ext cx="2033011" cy="2163922"/>
          </a:xfrm>
          <a:prstGeom prst="line">
            <a:avLst/>
          </a:prstGeom>
          <a:ln w="57150">
            <a:solidFill>
              <a:srgbClr val="E7F808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2CBA9FD6-5377-3FDF-9CE1-0D3DF2C4D5EF}"/>
              </a:ext>
            </a:extLst>
          </p:cNvPr>
          <p:cNvCxnSpPr>
            <a:cxnSpLocks/>
          </p:cNvCxnSpPr>
          <p:nvPr/>
        </p:nvCxnSpPr>
        <p:spPr>
          <a:xfrm flipH="1">
            <a:off x="4888897" y="-595012"/>
            <a:ext cx="2215653" cy="2425579"/>
          </a:xfrm>
          <a:prstGeom prst="line">
            <a:avLst/>
          </a:prstGeom>
          <a:ln w="57150">
            <a:solidFill>
              <a:srgbClr val="E7F808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63AFA2F1-0073-29F4-FCE8-8B0034320082}"/>
              </a:ext>
            </a:extLst>
          </p:cNvPr>
          <p:cNvSpPr txBox="1"/>
          <p:nvPr/>
        </p:nvSpPr>
        <p:spPr>
          <a:xfrm>
            <a:off x="8424672" y="416615"/>
            <a:ext cx="3767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Tw Cen MT" panose="020B0602020104020603" pitchFamily="34" charset="-18"/>
              </a:rPr>
              <a:t>Zdravověda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9696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vnoramenný trojúhelník 1">
            <a:extLst>
              <a:ext uri="{FF2B5EF4-FFF2-40B4-BE49-F238E27FC236}">
                <a16:creationId xmlns:a16="http://schemas.microsoft.com/office/drawing/2014/main" id="{941C31B0-DD3D-8DF2-DC39-11400A0AF135}"/>
              </a:ext>
            </a:extLst>
          </p:cNvPr>
          <p:cNvSpPr/>
          <p:nvPr/>
        </p:nvSpPr>
        <p:spPr>
          <a:xfrm rot="2225219">
            <a:off x="-219456" y="4108705"/>
            <a:ext cx="2584704" cy="3243072"/>
          </a:xfrm>
          <a:prstGeom prst="triangle">
            <a:avLst/>
          </a:prstGeom>
          <a:solidFill>
            <a:schemeClr val="bg2">
              <a:lumMod val="2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Rovnoramenný trojúhelník 2">
            <a:extLst>
              <a:ext uri="{FF2B5EF4-FFF2-40B4-BE49-F238E27FC236}">
                <a16:creationId xmlns:a16="http://schemas.microsoft.com/office/drawing/2014/main" id="{805F9CDE-596B-136B-13F6-ABE356047FE7}"/>
              </a:ext>
            </a:extLst>
          </p:cNvPr>
          <p:cNvSpPr/>
          <p:nvPr/>
        </p:nvSpPr>
        <p:spPr>
          <a:xfrm rot="2225219">
            <a:off x="274722" y="793946"/>
            <a:ext cx="2584704" cy="3243072"/>
          </a:xfrm>
          <a:prstGeom prst="triangle">
            <a:avLst/>
          </a:prstGeom>
          <a:solidFill>
            <a:schemeClr val="bg2">
              <a:lumMod val="2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Rovnoramenný trojúhelník 3">
            <a:extLst>
              <a:ext uri="{FF2B5EF4-FFF2-40B4-BE49-F238E27FC236}">
                <a16:creationId xmlns:a16="http://schemas.microsoft.com/office/drawing/2014/main" id="{11CAEC26-9706-0187-F4FC-8E48D4789D0A}"/>
              </a:ext>
            </a:extLst>
          </p:cNvPr>
          <p:cNvSpPr/>
          <p:nvPr/>
        </p:nvSpPr>
        <p:spPr>
          <a:xfrm rot="2225219">
            <a:off x="9979554" y="4428439"/>
            <a:ext cx="2584704" cy="3243072"/>
          </a:xfrm>
          <a:prstGeom prst="triangle">
            <a:avLst/>
          </a:prstGeom>
          <a:solidFill>
            <a:schemeClr val="bg2">
              <a:lumMod val="2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Rovnoramenný trojúhelník 4">
            <a:extLst>
              <a:ext uri="{FF2B5EF4-FFF2-40B4-BE49-F238E27FC236}">
                <a16:creationId xmlns:a16="http://schemas.microsoft.com/office/drawing/2014/main" id="{42FD25CD-AC9A-7FDB-7FC2-896C0F4D6EED}"/>
              </a:ext>
            </a:extLst>
          </p:cNvPr>
          <p:cNvSpPr/>
          <p:nvPr/>
        </p:nvSpPr>
        <p:spPr>
          <a:xfrm rot="19428972">
            <a:off x="10296028" y="-385416"/>
            <a:ext cx="2584704" cy="3243072"/>
          </a:xfrm>
          <a:prstGeom prst="triangle">
            <a:avLst/>
          </a:prstGeom>
          <a:solidFill>
            <a:schemeClr val="bg2">
              <a:lumMod val="2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3691037-298D-C7C7-8A96-4958D8D19EFB}"/>
              </a:ext>
            </a:extLst>
          </p:cNvPr>
          <p:cNvSpPr/>
          <p:nvPr/>
        </p:nvSpPr>
        <p:spPr>
          <a:xfrm>
            <a:off x="1567074" y="2695166"/>
            <a:ext cx="9704832" cy="4412769"/>
          </a:xfrm>
          <a:prstGeom prst="rect">
            <a:avLst/>
          </a:prstGeom>
          <a:noFill/>
          <a:ln w="57150">
            <a:solidFill>
              <a:srgbClr val="E7F80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33AA89C-6286-3EF7-84DF-4E3DCBDA9552}"/>
              </a:ext>
            </a:extLst>
          </p:cNvPr>
          <p:cNvSpPr/>
          <p:nvPr/>
        </p:nvSpPr>
        <p:spPr>
          <a:xfrm>
            <a:off x="3081662" y="2647186"/>
            <a:ext cx="5562466" cy="18919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59D5699-409E-D451-0D40-8486890F571A}"/>
              </a:ext>
            </a:extLst>
          </p:cNvPr>
          <p:cNvSpPr txBox="1"/>
          <p:nvPr/>
        </p:nvSpPr>
        <p:spPr>
          <a:xfrm>
            <a:off x="2012082" y="3598930"/>
            <a:ext cx="88148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w Cen MT" panose="020B0602020104020603" pitchFamily="34" charset="-18"/>
              </a:rPr>
              <a:t>Již v dávných dobách byl oheň dobrým sluhou, ale špatným pánem a lidé ještě neměli tušení o tom, že jednou vznikne hasičský sbor, plný dobrovolných mužů a žen neboli hasičů, připravených pomáhat v každé situaci, zachraňovat či hasit oheň vodou nebo  různými  hasícími  prostředky. V dnešní době jsme pokročili až k profesionálním hasičům, kteří využívají nejmodernější technologie.</a:t>
            </a:r>
          </a:p>
          <a:p>
            <a:endParaRPr lang="cs-CZ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2FA50A8-2FD3-769F-E3E0-F7BE5F89E175}"/>
              </a:ext>
            </a:extLst>
          </p:cNvPr>
          <p:cNvSpPr txBox="1"/>
          <p:nvPr/>
        </p:nvSpPr>
        <p:spPr>
          <a:xfrm>
            <a:off x="2012082" y="690065"/>
            <a:ext cx="7876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Tw Cen MT" panose="020B0602020104020603" pitchFamily="34" charset="-18"/>
              </a:rPr>
              <a:t>Závěr</a:t>
            </a:r>
            <a:r>
              <a:rPr lang="cs-CZ" dirty="0"/>
              <a:t> 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C1DF32FD-1240-4F95-4DE8-519A9226D3E6}"/>
              </a:ext>
            </a:extLst>
          </p:cNvPr>
          <p:cNvSpPr/>
          <p:nvPr/>
        </p:nvSpPr>
        <p:spPr>
          <a:xfrm>
            <a:off x="3314767" y="6113354"/>
            <a:ext cx="5562466" cy="18919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2102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vnoramenný trojúhelník 1">
            <a:extLst>
              <a:ext uri="{FF2B5EF4-FFF2-40B4-BE49-F238E27FC236}">
                <a16:creationId xmlns:a16="http://schemas.microsoft.com/office/drawing/2014/main" id="{941C31B0-DD3D-8DF2-DC39-11400A0AF135}"/>
              </a:ext>
            </a:extLst>
          </p:cNvPr>
          <p:cNvSpPr/>
          <p:nvPr/>
        </p:nvSpPr>
        <p:spPr>
          <a:xfrm rot="2225219">
            <a:off x="-219456" y="4108705"/>
            <a:ext cx="2584704" cy="3243072"/>
          </a:xfrm>
          <a:prstGeom prst="triangle">
            <a:avLst/>
          </a:prstGeom>
          <a:solidFill>
            <a:schemeClr val="bg2">
              <a:lumMod val="2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Rovnoramenný trojúhelník 2">
            <a:extLst>
              <a:ext uri="{FF2B5EF4-FFF2-40B4-BE49-F238E27FC236}">
                <a16:creationId xmlns:a16="http://schemas.microsoft.com/office/drawing/2014/main" id="{805F9CDE-596B-136B-13F6-ABE356047FE7}"/>
              </a:ext>
            </a:extLst>
          </p:cNvPr>
          <p:cNvSpPr/>
          <p:nvPr/>
        </p:nvSpPr>
        <p:spPr>
          <a:xfrm rot="2225219">
            <a:off x="274722" y="793946"/>
            <a:ext cx="2584704" cy="3243072"/>
          </a:xfrm>
          <a:prstGeom prst="triangle">
            <a:avLst/>
          </a:prstGeom>
          <a:solidFill>
            <a:schemeClr val="bg2">
              <a:lumMod val="2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Rovnoramenný trojúhelník 3">
            <a:extLst>
              <a:ext uri="{FF2B5EF4-FFF2-40B4-BE49-F238E27FC236}">
                <a16:creationId xmlns:a16="http://schemas.microsoft.com/office/drawing/2014/main" id="{11CAEC26-9706-0187-F4FC-8E48D4789D0A}"/>
              </a:ext>
            </a:extLst>
          </p:cNvPr>
          <p:cNvSpPr/>
          <p:nvPr/>
        </p:nvSpPr>
        <p:spPr>
          <a:xfrm rot="2225219">
            <a:off x="9979554" y="4428439"/>
            <a:ext cx="2584704" cy="3243072"/>
          </a:xfrm>
          <a:prstGeom prst="triangle">
            <a:avLst/>
          </a:prstGeom>
          <a:solidFill>
            <a:schemeClr val="bg2">
              <a:lumMod val="2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Rovnoramenný trojúhelník 4">
            <a:extLst>
              <a:ext uri="{FF2B5EF4-FFF2-40B4-BE49-F238E27FC236}">
                <a16:creationId xmlns:a16="http://schemas.microsoft.com/office/drawing/2014/main" id="{42FD25CD-AC9A-7FDB-7FC2-896C0F4D6EED}"/>
              </a:ext>
            </a:extLst>
          </p:cNvPr>
          <p:cNvSpPr/>
          <p:nvPr/>
        </p:nvSpPr>
        <p:spPr>
          <a:xfrm rot="19428972">
            <a:off x="10296028" y="-385416"/>
            <a:ext cx="2584704" cy="3243072"/>
          </a:xfrm>
          <a:prstGeom prst="triangle">
            <a:avLst/>
          </a:prstGeom>
          <a:solidFill>
            <a:schemeClr val="bg2">
              <a:lumMod val="2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3691037-298D-C7C7-8A96-4958D8D19EFB}"/>
              </a:ext>
            </a:extLst>
          </p:cNvPr>
          <p:cNvSpPr/>
          <p:nvPr/>
        </p:nvSpPr>
        <p:spPr>
          <a:xfrm>
            <a:off x="1548384" y="-243839"/>
            <a:ext cx="9723522" cy="4372723"/>
          </a:xfrm>
          <a:prstGeom prst="rect">
            <a:avLst/>
          </a:prstGeom>
          <a:noFill/>
          <a:ln w="57150">
            <a:solidFill>
              <a:srgbClr val="E7F80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33AA89C-6286-3EF7-84DF-4E3DCBDA9552}"/>
              </a:ext>
            </a:extLst>
          </p:cNvPr>
          <p:cNvSpPr/>
          <p:nvPr/>
        </p:nvSpPr>
        <p:spPr>
          <a:xfrm>
            <a:off x="3081662" y="2647186"/>
            <a:ext cx="5562466" cy="18919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59D5699-409E-D451-0D40-8486890F571A}"/>
              </a:ext>
            </a:extLst>
          </p:cNvPr>
          <p:cNvSpPr txBox="1"/>
          <p:nvPr/>
        </p:nvSpPr>
        <p:spPr>
          <a:xfrm>
            <a:off x="2174497" y="1228838"/>
            <a:ext cx="88148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w Cen MT" panose="020B0602020104020603" pitchFamily="34" charset="-18"/>
              </a:rPr>
              <a:t>Již v dávných dobách byl oheň dobrým sluhou, ale špatným pánem a lidé ještě neměli tušení o tom, že jednou vznikne hasičský sbor, plný dobrovolných mužů a žen neboli hasičů, připravených pomáhat v každé situaci, zachraňovat či hasit oheň vodou nebo  různými  hasícími  prostředky. V dnešní době jsme pokročili až k profesionálním hasičům, kteří využívají nejmodernější technologie.</a:t>
            </a:r>
          </a:p>
          <a:p>
            <a:endParaRPr lang="cs-CZ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2FA50A8-2FD3-769F-E3E0-F7BE5F89E175}"/>
              </a:ext>
            </a:extLst>
          </p:cNvPr>
          <p:cNvSpPr txBox="1"/>
          <p:nvPr/>
        </p:nvSpPr>
        <p:spPr>
          <a:xfrm>
            <a:off x="2048658" y="4686673"/>
            <a:ext cx="7876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Tw Cen MT" panose="020B0602020104020603" pitchFamily="34" charset="-18"/>
              </a:rPr>
              <a:t>Závěr</a:t>
            </a:r>
            <a:r>
              <a:rPr lang="cs-CZ" dirty="0"/>
              <a:t> 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C1DF32FD-1240-4F95-4DE8-519A9226D3E6}"/>
              </a:ext>
            </a:extLst>
          </p:cNvPr>
          <p:cNvSpPr/>
          <p:nvPr/>
        </p:nvSpPr>
        <p:spPr>
          <a:xfrm>
            <a:off x="3314767" y="6113354"/>
            <a:ext cx="5562466" cy="18919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5545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vnoramenný trojúhelník 1">
            <a:extLst>
              <a:ext uri="{FF2B5EF4-FFF2-40B4-BE49-F238E27FC236}">
                <a16:creationId xmlns:a16="http://schemas.microsoft.com/office/drawing/2014/main" id="{6288FFC7-E514-3C9B-878A-502539BFF434}"/>
              </a:ext>
            </a:extLst>
          </p:cNvPr>
          <p:cNvSpPr/>
          <p:nvPr/>
        </p:nvSpPr>
        <p:spPr>
          <a:xfrm>
            <a:off x="3121152" y="2804160"/>
            <a:ext cx="5120640" cy="4053840"/>
          </a:xfrm>
          <a:prstGeom prst="triangle">
            <a:avLst/>
          </a:prstGeom>
          <a:solidFill>
            <a:schemeClr val="bg2">
              <a:lumMod val="2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Rovnoramenný trojúhelník 2">
            <a:extLst>
              <a:ext uri="{FF2B5EF4-FFF2-40B4-BE49-F238E27FC236}">
                <a16:creationId xmlns:a16="http://schemas.microsoft.com/office/drawing/2014/main" id="{9739EEF8-1514-29FA-0688-76320623471A}"/>
              </a:ext>
            </a:extLst>
          </p:cNvPr>
          <p:cNvSpPr/>
          <p:nvPr/>
        </p:nvSpPr>
        <p:spPr>
          <a:xfrm rot="10800000">
            <a:off x="560832" y="0"/>
            <a:ext cx="5120640" cy="4053840"/>
          </a:xfrm>
          <a:prstGeom prst="triangle">
            <a:avLst/>
          </a:prstGeom>
          <a:solidFill>
            <a:schemeClr val="bg2">
              <a:lumMod val="2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Rovnoramenný trojúhelník 3">
            <a:extLst>
              <a:ext uri="{FF2B5EF4-FFF2-40B4-BE49-F238E27FC236}">
                <a16:creationId xmlns:a16="http://schemas.microsoft.com/office/drawing/2014/main" id="{C987069B-8B67-1D50-3A33-12D31C72FECB}"/>
              </a:ext>
            </a:extLst>
          </p:cNvPr>
          <p:cNvSpPr/>
          <p:nvPr/>
        </p:nvSpPr>
        <p:spPr>
          <a:xfrm rot="16200000">
            <a:off x="7604760" y="2164080"/>
            <a:ext cx="5120640" cy="4053840"/>
          </a:xfrm>
          <a:prstGeom prst="triangle">
            <a:avLst/>
          </a:prstGeom>
          <a:solidFill>
            <a:schemeClr val="bg2">
              <a:lumMod val="2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Rovnoramenný trojúhelník 4">
            <a:extLst>
              <a:ext uri="{FF2B5EF4-FFF2-40B4-BE49-F238E27FC236}">
                <a16:creationId xmlns:a16="http://schemas.microsoft.com/office/drawing/2014/main" id="{A95B7E5D-2BAD-B716-1A60-DC9F89D447FF}"/>
              </a:ext>
            </a:extLst>
          </p:cNvPr>
          <p:cNvSpPr/>
          <p:nvPr/>
        </p:nvSpPr>
        <p:spPr>
          <a:xfrm rot="10800000">
            <a:off x="6303263" y="-1"/>
            <a:ext cx="4249779" cy="1630680"/>
          </a:xfrm>
          <a:prstGeom prst="triangle">
            <a:avLst/>
          </a:prstGeom>
          <a:solidFill>
            <a:schemeClr val="bg2">
              <a:lumMod val="2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089E7FE4-2ADA-5E89-1D37-CE55D3338EAE}"/>
              </a:ext>
            </a:extLst>
          </p:cNvPr>
          <p:cNvCxnSpPr/>
          <p:nvPr/>
        </p:nvCxnSpPr>
        <p:spPr>
          <a:xfrm>
            <a:off x="2206752" y="1630679"/>
            <a:ext cx="0" cy="3913632"/>
          </a:xfrm>
          <a:prstGeom prst="line">
            <a:avLst/>
          </a:prstGeom>
          <a:ln w="76200">
            <a:solidFill>
              <a:srgbClr val="E7F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>
            <a:extLst>
              <a:ext uri="{FF2B5EF4-FFF2-40B4-BE49-F238E27FC236}">
                <a16:creationId xmlns:a16="http://schemas.microsoft.com/office/drawing/2014/main" id="{3540E7A6-A9C1-FAA9-BDDA-CCC6D9D85762}"/>
              </a:ext>
            </a:extLst>
          </p:cNvPr>
          <p:cNvSpPr txBox="1"/>
          <p:nvPr/>
        </p:nvSpPr>
        <p:spPr>
          <a:xfrm>
            <a:off x="3008376" y="2804160"/>
            <a:ext cx="84246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600" b="1" dirty="0">
                <a:solidFill>
                  <a:schemeClr val="bg1"/>
                </a:solidFill>
                <a:latin typeface="Tw Cen MT" panose="020B0602020104020603" pitchFamily="34" charset="-18"/>
              </a:rPr>
              <a:t>Děkuji za pozornost </a:t>
            </a:r>
          </a:p>
        </p:txBody>
      </p:sp>
    </p:spTree>
    <p:extLst>
      <p:ext uri="{BB962C8B-B14F-4D97-AF65-F5344CB8AC3E}">
        <p14:creationId xmlns:p14="http://schemas.microsoft.com/office/powerpoint/2010/main" val="9094274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vnoramenný trojúhelník 1">
            <a:extLst>
              <a:ext uri="{FF2B5EF4-FFF2-40B4-BE49-F238E27FC236}">
                <a16:creationId xmlns:a16="http://schemas.microsoft.com/office/drawing/2014/main" id="{EA8DF6E5-11C6-8E01-C368-96B37C8B533B}"/>
              </a:ext>
            </a:extLst>
          </p:cNvPr>
          <p:cNvSpPr/>
          <p:nvPr/>
        </p:nvSpPr>
        <p:spPr>
          <a:xfrm>
            <a:off x="663677" y="0"/>
            <a:ext cx="4159046" cy="6858000"/>
          </a:xfrm>
          <a:prstGeom prst="triangle">
            <a:avLst/>
          </a:prstGeom>
          <a:solidFill>
            <a:schemeClr val="bg2">
              <a:lumMod val="2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Rovnoramenný trojúhelník 2">
            <a:extLst>
              <a:ext uri="{FF2B5EF4-FFF2-40B4-BE49-F238E27FC236}">
                <a16:creationId xmlns:a16="http://schemas.microsoft.com/office/drawing/2014/main" id="{7FE21E67-CD46-9375-BCFD-36EC9FC35AEB}"/>
              </a:ext>
            </a:extLst>
          </p:cNvPr>
          <p:cNvSpPr/>
          <p:nvPr/>
        </p:nvSpPr>
        <p:spPr>
          <a:xfrm rot="10800000">
            <a:off x="5176683" y="0"/>
            <a:ext cx="5530645" cy="6858000"/>
          </a:xfrm>
          <a:prstGeom prst="triangle">
            <a:avLst/>
          </a:prstGeom>
          <a:solidFill>
            <a:schemeClr val="bg2">
              <a:lumMod val="2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2BA693F5-6E85-D97A-4570-1A0204D1DFA7}"/>
              </a:ext>
            </a:extLst>
          </p:cNvPr>
          <p:cNvSpPr/>
          <p:nvPr/>
        </p:nvSpPr>
        <p:spPr>
          <a:xfrm>
            <a:off x="486699" y="656303"/>
            <a:ext cx="8035411" cy="5545393"/>
          </a:xfrm>
          <a:prstGeom prst="rect">
            <a:avLst/>
          </a:prstGeom>
          <a:noFill/>
          <a:ln w="57150">
            <a:solidFill>
              <a:srgbClr val="E7F80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B40ABB05-2785-A906-B633-38259B1F6080}"/>
              </a:ext>
            </a:extLst>
          </p:cNvPr>
          <p:cNvSpPr/>
          <p:nvPr/>
        </p:nvSpPr>
        <p:spPr>
          <a:xfrm>
            <a:off x="250723" y="1253613"/>
            <a:ext cx="412954" cy="436552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A205A6F-A360-511F-4AC9-C291A0926FF1}"/>
              </a:ext>
            </a:extLst>
          </p:cNvPr>
          <p:cNvSpPr txBox="1"/>
          <p:nvPr/>
        </p:nvSpPr>
        <p:spPr>
          <a:xfrm>
            <a:off x="522954" y="1837218"/>
            <a:ext cx="7962900" cy="3198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4080" lvl="0" indent="0" algn="ctr" hangingPunct="1">
              <a:spcBef>
                <a:spcPts val="700"/>
              </a:spcBef>
              <a:buNone/>
            </a:pPr>
            <a:r>
              <a:rPr lang="cs-CZ" sz="2800" dirty="0">
                <a:solidFill>
                  <a:schemeClr val="bg1"/>
                </a:solidFill>
                <a:latin typeface="Tw Cen MT" panose="020B0602020104020603" pitchFamily="34" charset="-18"/>
              </a:rPr>
              <a:t>V minulosti byla obydlí vesnice celá ze dřeva, pouze hospodářská stavení byla z kamene, ale obytné části byly dřevěné. Pokud zavládl ve vesnici požár, oheň se šířil velmi rychle a vesnickým lidem zůstali oči jen pro pláč a ruce pro těžkou práci. Proto se 19.7.1907 založil sbor dobrovolných hasičů v </a:t>
            </a:r>
            <a:r>
              <a:rPr lang="cs-CZ" sz="2800" dirty="0" err="1">
                <a:solidFill>
                  <a:schemeClr val="bg1"/>
                </a:solidFill>
                <a:latin typeface="Tw Cen MT" panose="020B0602020104020603" pitchFamily="34" charset="-18"/>
              </a:rPr>
              <a:t>Osečnici</a:t>
            </a:r>
            <a:r>
              <a:rPr lang="cs-CZ" sz="2800" dirty="0">
                <a:solidFill>
                  <a:schemeClr val="bg1"/>
                </a:solidFill>
                <a:latin typeface="Tw Cen MT" panose="020B0602020104020603" pitchFamily="34" charset="-18"/>
              </a:rPr>
              <a:t>.</a:t>
            </a:r>
          </a:p>
          <a:p>
            <a:pPr marL="64080" lvl="0" indent="0" algn="ctr" hangingPunct="1">
              <a:spcBef>
                <a:spcPts val="700"/>
              </a:spcBef>
              <a:buNone/>
            </a:pPr>
            <a:r>
              <a:rPr lang="cs-CZ" sz="2800" dirty="0">
                <a:solidFill>
                  <a:schemeClr val="bg1"/>
                </a:solidFill>
                <a:latin typeface="Tw Cen MT" panose="020B0602020104020603" pitchFamily="34" charset="-18"/>
              </a:rPr>
              <a:t>Sbor čítal 26 zakládajících členů.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1205A99-2E16-5210-B224-6AB21BD779BD}"/>
              </a:ext>
            </a:extLst>
          </p:cNvPr>
          <p:cNvSpPr txBox="1"/>
          <p:nvPr/>
        </p:nvSpPr>
        <p:spPr>
          <a:xfrm>
            <a:off x="8758086" y="2244096"/>
            <a:ext cx="306520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Tw Cen MT" panose="020B0602020104020603" pitchFamily="34" charset="-18"/>
              </a:rPr>
              <a:t>Historie</a:t>
            </a:r>
            <a:r>
              <a:rPr lang="cs-CZ" sz="4400" b="1" dirty="0">
                <a:solidFill>
                  <a:schemeClr val="accent4"/>
                </a:solidFill>
                <a:latin typeface="Tw Cen MT" panose="020B0602020104020603" pitchFamily="34" charset="-18"/>
              </a:rPr>
              <a:t> </a:t>
            </a:r>
            <a:r>
              <a:rPr lang="cs-CZ" sz="3200" dirty="0">
                <a:solidFill>
                  <a:srgbClr val="E7F808"/>
                </a:solidFill>
                <a:latin typeface="Tw Cen MT" panose="020B0602020104020603" pitchFamily="34" charset="-18"/>
              </a:rPr>
              <a:t>sboru SDH </a:t>
            </a:r>
            <a:r>
              <a:rPr lang="cs-CZ" sz="4800" b="1" dirty="0">
                <a:solidFill>
                  <a:schemeClr val="bg1"/>
                </a:solidFill>
                <a:latin typeface="Tw Cen MT" panose="020B0602020104020603" pitchFamily="34" charset="-18"/>
              </a:rPr>
              <a:t>Osečnice </a:t>
            </a:r>
          </a:p>
        </p:txBody>
      </p:sp>
    </p:spTree>
    <p:extLst>
      <p:ext uri="{BB962C8B-B14F-4D97-AF65-F5344CB8AC3E}">
        <p14:creationId xmlns:p14="http://schemas.microsoft.com/office/powerpoint/2010/main" val="688701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vnoramenný trojúhelník 1">
            <a:extLst>
              <a:ext uri="{FF2B5EF4-FFF2-40B4-BE49-F238E27FC236}">
                <a16:creationId xmlns:a16="http://schemas.microsoft.com/office/drawing/2014/main" id="{F3C351AC-EDB7-C0DD-849C-A885271CDFB2}"/>
              </a:ext>
            </a:extLst>
          </p:cNvPr>
          <p:cNvSpPr/>
          <p:nvPr/>
        </p:nvSpPr>
        <p:spPr>
          <a:xfrm rot="5400000">
            <a:off x="873842" y="733733"/>
            <a:ext cx="4756355" cy="6504039"/>
          </a:xfrm>
          <a:prstGeom prst="triangle">
            <a:avLst/>
          </a:prstGeom>
          <a:solidFill>
            <a:schemeClr val="bg2">
              <a:lumMod val="2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Rovnoramenný trojúhelník 2">
            <a:extLst>
              <a:ext uri="{FF2B5EF4-FFF2-40B4-BE49-F238E27FC236}">
                <a16:creationId xmlns:a16="http://schemas.microsoft.com/office/drawing/2014/main" id="{62A7AB11-213A-CEF9-FE0C-790339FA772E}"/>
              </a:ext>
            </a:extLst>
          </p:cNvPr>
          <p:cNvSpPr/>
          <p:nvPr/>
        </p:nvSpPr>
        <p:spPr>
          <a:xfrm rot="9175947">
            <a:off x="468571" y="-3235121"/>
            <a:ext cx="12070937" cy="5796952"/>
          </a:xfrm>
          <a:prstGeom prst="triangle">
            <a:avLst>
              <a:gd name="adj" fmla="val 56066"/>
            </a:avLst>
          </a:prstGeom>
          <a:solidFill>
            <a:schemeClr val="bg2">
              <a:lumMod val="25000"/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2A667BA-6707-4697-8353-E063F5110416}"/>
              </a:ext>
            </a:extLst>
          </p:cNvPr>
          <p:cNvSpPr txBox="1"/>
          <p:nvPr/>
        </p:nvSpPr>
        <p:spPr>
          <a:xfrm>
            <a:off x="8262139" y="563352"/>
            <a:ext cx="44674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Tw Cen MT" panose="020B0602020104020603" pitchFamily="34" charset="-18"/>
              </a:rPr>
              <a:t>Současnost</a:t>
            </a:r>
            <a:r>
              <a:rPr lang="cs-CZ" dirty="0"/>
              <a:t> </a:t>
            </a: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4FAF9722-A645-8129-78B0-FD8E00749D66}"/>
              </a:ext>
            </a:extLst>
          </p:cNvPr>
          <p:cNvCxnSpPr/>
          <p:nvPr/>
        </p:nvCxnSpPr>
        <p:spPr>
          <a:xfrm>
            <a:off x="0" y="1071155"/>
            <a:ext cx="8072846" cy="0"/>
          </a:xfrm>
          <a:prstGeom prst="line">
            <a:avLst/>
          </a:prstGeom>
          <a:ln w="57150">
            <a:solidFill>
              <a:srgbClr val="E7F80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ovéPole 7">
            <a:extLst>
              <a:ext uri="{FF2B5EF4-FFF2-40B4-BE49-F238E27FC236}">
                <a16:creationId xmlns:a16="http://schemas.microsoft.com/office/drawing/2014/main" id="{932FF62B-2BF5-BD58-9AF3-B00E4EF9404D}"/>
              </a:ext>
            </a:extLst>
          </p:cNvPr>
          <p:cNvSpPr txBox="1"/>
          <p:nvPr/>
        </p:nvSpPr>
        <p:spPr>
          <a:xfrm>
            <a:off x="2233749" y="2689026"/>
            <a:ext cx="6583680" cy="20851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4079" lvl="0" hangingPunct="1">
              <a:spcBef>
                <a:spcPts val="700"/>
              </a:spcBef>
              <a:buClr>
                <a:srgbClr val="6076B4"/>
              </a:buClr>
              <a:buSzPct val="80000"/>
            </a:pPr>
            <a:r>
              <a:rPr lang="cs-CZ" sz="2800" dirty="0">
                <a:solidFill>
                  <a:schemeClr val="bg1"/>
                </a:solidFill>
                <a:latin typeface="Tw Cen MT" panose="020B0602020104020603" pitchFamily="34" charset="-18"/>
              </a:rPr>
              <a:t>sbor činí 50 členů od 1.1. 2022</a:t>
            </a:r>
          </a:p>
          <a:p>
            <a:pPr marL="64079" lvl="0" hangingPunct="1">
              <a:spcBef>
                <a:spcPts val="700"/>
              </a:spcBef>
              <a:buClr>
                <a:srgbClr val="6076B4"/>
              </a:buClr>
              <a:buSzPct val="80000"/>
            </a:pPr>
            <a:r>
              <a:rPr lang="cs-CZ" sz="2800" dirty="0">
                <a:solidFill>
                  <a:schemeClr val="bg1"/>
                </a:solidFill>
                <a:latin typeface="Tw Cen MT" panose="020B0602020104020603" pitchFamily="34" charset="-18"/>
              </a:rPr>
              <a:t>7 žen a 43 mužů</a:t>
            </a:r>
          </a:p>
          <a:p>
            <a:pPr marL="64079" lvl="0" hangingPunct="1">
              <a:spcBef>
                <a:spcPts val="700"/>
              </a:spcBef>
              <a:buClr>
                <a:srgbClr val="6076B4"/>
              </a:buClr>
              <a:buSzPct val="80000"/>
            </a:pPr>
            <a:r>
              <a:rPr lang="cs-CZ" sz="2800" dirty="0">
                <a:solidFill>
                  <a:schemeClr val="bg1"/>
                </a:solidFill>
                <a:latin typeface="Tw Cen MT" panose="020B0602020104020603" pitchFamily="34" charset="-18"/>
              </a:rPr>
              <a:t>zimní sezóna od listopadu do dubna</a:t>
            </a:r>
          </a:p>
          <a:p>
            <a:pPr marL="64079" lvl="0" hangingPunct="1">
              <a:spcBef>
                <a:spcPts val="700"/>
              </a:spcBef>
              <a:buClr>
                <a:srgbClr val="6076B4"/>
              </a:buClr>
              <a:buSzPct val="80000"/>
            </a:pPr>
            <a:r>
              <a:rPr lang="cs-CZ" sz="2800" dirty="0">
                <a:solidFill>
                  <a:schemeClr val="bg1"/>
                </a:solidFill>
                <a:latin typeface="Tw Cen MT" panose="020B0602020104020603" pitchFamily="34" charset="-18"/>
              </a:rPr>
              <a:t>letní sezóna od května do října</a:t>
            </a:r>
          </a:p>
        </p:txBody>
      </p:sp>
    </p:spTree>
    <p:extLst>
      <p:ext uri="{BB962C8B-B14F-4D97-AF65-F5344CB8AC3E}">
        <p14:creationId xmlns:p14="http://schemas.microsoft.com/office/powerpoint/2010/main" val="3069802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46113CD-6C1D-37EE-85E7-64BA81C97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Ovál 4">
            <a:extLst>
              <a:ext uri="{FF2B5EF4-FFF2-40B4-BE49-F238E27FC236}">
                <a16:creationId xmlns:a16="http://schemas.microsoft.com/office/drawing/2014/main" id="{7E72AD32-0F32-FE3E-6DEC-C0692E1C8EC6}"/>
              </a:ext>
            </a:extLst>
          </p:cNvPr>
          <p:cNvSpPr/>
          <p:nvPr/>
        </p:nvSpPr>
        <p:spPr>
          <a:xfrm>
            <a:off x="10896599" y="1645227"/>
            <a:ext cx="2026228" cy="1811482"/>
          </a:xfrm>
          <a:prstGeom prst="ellipse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CDECEA49-C8AB-9337-4A77-09280C3058F2}"/>
              </a:ext>
            </a:extLst>
          </p:cNvPr>
          <p:cNvSpPr/>
          <p:nvPr/>
        </p:nvSpPr>
        <p:spPr>
          <a:xfrm>
            <a:off x="786244" y="5687290"/>
            <a:ext cx="2026228" cy="1811482"/>
          </a:xfrm>
          <a:prstGeom prst="ellipse">
            <a:avLst/>
          </a:prstGeom>
          <a:noFill/>
          <a:ln w="38100">
            <a:solidFill>
              <a:srgbClr val="E7F80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8BCF73F1-2935-4606-95BB-859E3DD0D46F}"/>
              </a:ext>
            </a:extLst>
          </p:cNvPr>
          <p:cNvSpPr/>
          <p:nvPr/>
        </p:nvSpPr>
        <p:spPr>
          <a:xfrm>
            <a:off x="682336" y="-206087"/>
            <a:ext cx="1371600" cy="1319646"/>
          </a:xfrm>
          <a:prstGeom prst="ellipse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9B89034A-4C4E-36E2-F413-4ADC2CA15DE4}"/>
              </a:ext>
            </a:extLst>
          </p:cNvPr>
          <p:cNvSpPr/>
          <p:nvPr/>
        </p:nvSpPr>
        <p:spPr>
          <a:xfrm>
            <a:off x="11817926" y="2909455"/>
            <a:ext cx="2026228" cy="1811482"/>
          </a:xfrm>
          <a:prstGeom prst="ellipse">
            <a:avLst/>
          </a:prstGeom>
          <a:noFill/>
          <a:ln w="38100">
            <a:solidFill>
              <a:srgbClr val="E7F80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0943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vnoramenný trojúhelník 1">
            <a:extLst>
              <a:ext uri="{FF2B5EF4-FFF2-40B4-BE49-F238E27FC236}">
                <a16:creationId xmlns:a16="http://schemas.microsoft.com/office/drawing/2014/main" id="{7E4C623B-8A4B-D130-4773-1100EB622B37}"/>
              </a:ext>
            </a:extLst>
          </p:cNvPr>
          <p:cNvSpPr/>
          <p:nvPr/>
        </p:nvSpPr>
        <p:spPr>
          <a:xfrm rot="4716724">
            <a:off x="3626620" y="-3806246"/>
            <a:ext cx="818954" cy="10889684"/>
          </a:xfrm>
          <a:prstGeom prst="triangle">
            <a:avLst/>
          </a:prstGeom>
          <a:noFill/>
          <a:ln w="57150">
            <a:solidFill>
              <a:srgbClr val="E7F80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Rovnoramenný trojúhelník 2">
            <a:extLst>
              <a:ext uri="{FF2B5EF4-FFF2-40B4-BE49-F238E27FC236}">
                <a16:creationId xmlns:a16="http://schemas.microsoft.com/office/drawing/2014/main" id="{9C657A6D-D3D7-F9CE-5DB0-63D7D5098582}"/>
              </a:ext>
            </a:extLst>
          </p:cNvPr>
          <p:cNvSpPr/>
          <p:nvPr/>
        </p:nvSpPr>
        <p:spPr>
          <a:xfrm rot="19924496">
            <a:off x="4090018" y="-122921"/>
            <a:ext cx="1307059" cy="10336780"/>
          </a:xfrm>
          <a:prstGeom prst="triangle">
            <a:avLst/>
          </a:prstGeom>
          <a:noFill/>
          <a:ln w="57150">
            <a:solidFill>
              <a:srgbClr val="E7F80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Rovnoramenný trojúhelník 6">
            <a:extLst>
              <a:ext uri="{FF2B5EF4-FFF2-40B4-BE49-F238E27FC236}">
                <a16:creationId xmlns:a16="http://schemas.microsoft.com/office/drawing/2014/main" id="{1CCB8D2C-B6BA-9ECF-C23D-E4DE8E16AA0B}"/>
              </a:ext>
            </a:extLst>
          </p:cNvPr>
          <p:cNvSpPr/>
          <p:nvPr/>
        </p:nvSpPr>
        <p:spPr>
          <a:xfrm>
            <a:off x="1907177" y="2259874"/>
            <a:ext cx="10006373" cy="4598126"/>
          </a:xfrm>
          <a:prstGeom prst="triangle">
            <a:avLst>
              <a:gd name="adj" fmla="val 8785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FA3C38B-16FD-7AF9-E09F-76881B679991}"/>
              </a:ext>
            </a:extLst>
          </p:cNvPr>
          <p:cNvSpPr txBox="1"/>
          <p:nvPr/>
        </p:nvSpPr>
        <p:spPr>
          <a:xfrm>
            <a:off x="5595257" y="1862164"/>
            <a:ext cx="6792686" cy="42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4079" lvl="0" hangingPunct="1">
              <a:lnSpc>
                <a:spcPct val="90000"/>
              </a:lnSpc>
              <a:spcBef>
                <a:spcPts val="700"/>
              </a:spcBef>
              <a:buClr>
                <a:srgbClr val="6076B4"/>
              </a:buClr>
              <a:buSzPct val="80000"/>
            </a:pPr>
            <a:r>
              <a:rPr lang="cs-CZ" sz="2800" dirty="0">
                <a:solidFill>
                  <a:schemeClr val="bg1"/>
                </a:solidFill>
                <a:latin typeface="Tw Cen MT" panose="020B0602020104020603" pitchFamily="34" charset="-18"/>
              </a:rPr>
              <a:t>- turnaj ve stolním tenise</a:t>
            </a:r>
          </a:p>
          <a:p>
            <a:pPr marL="64079" lvl="0" hangingPunct="1">
              <a:lnSpc>
                <a:spcPct val="90000"/>
              </a:lnSpc>
              <a:spcBef>
                <a:spcPts val="700"/>
              </a:spcBef>
              <a:buClr>
                <a:srgbClr val="6076B4"/>
              </a:buClr>
              <a:buSzPct val="80000"/>
            </a:pPr>
            <a:r>
              <a:rPr lang="cs-CZ" sz="2800" dirty="0">
                <a:solidFill>
                  <a:schemeClr val="bg1"/>
                </a:solidFill>
                <a:latin typeface="Tw Cen MT" panose="020B0602020104020603" pitchFamily="34" charset="-18"/>
              </a:rPr>
              <a:t>- turnaj v šipkách</a:t>
            </a:r>
          </a:p>
          <a:p>
            <a:pPr marL="64079" lvl="0" hangingPunct="1">
              <a:lnSpc>
                <a:spcPct val="90000"/>
              </a:lnSpc>
              <a:spcBef>
                <a:spcPts val="700"/>
              </a:spcBef>
              <a:buClr>
                <a:srgbClr val="6076B4"/>
              </a:buClr>
              <a:buSzPct val="80000"/>
            </a:pPr>
            <a:r>
              <a:rPr lang="cs-CZ" sz="2800" dirty="0">
                <a:solidFill>
                  <a:schemeClr val="bg1"/>
                </a:solidFill>
                <a:latin typeface="Tw Cen MT" panose="020B0602020104020603" pitchFamily="34" charset="-18"/>
              </a:rPr>
              <a:t>- turnaj ve střelbě ze vzduchových zbraní</a:t>
            </a:r>
          </a:p>
          <a:p>
            <a:pPr marL="64079" lvl="0" hangingPunct="1">
              <a:lnSpc>
                <a:spcPct val="90000"/>
              </a:lnSpc>
              <a:spcBef>
                <a:spcPts val="700"/>
              </a:spcBef>
              <a:buClr>
                <a:srgbClr val="6076B4"/>
              </a:buClr>
              <a:buSzPct val="80000"/>
            </a:pPr>
            <a:r>
              <a:rPr lang="cs-CZ" sz="2800" dirty="0">
                <a:solidFill>
                  <a:schemeClr val="bg1"/>
                </a:solidFill>
                <a:latin typeface="Tw Cen MT" panose="020B0602020104020603" pitchFamily="34" charset="-18"/>
              </a:rPr>
              <a:t>- příprava na deset sportovních klání LHM ,  </a:t>
            </a:r>
            <a:br>
              <a:rPr lang="cs-CZ" sz="2800" dirty="0">
                <a:solidFill>
                  <a:schemeClr val="bg1"/>
                </a:solidFill>
                <a:latin typeface="Tw Cen MT" panose="020B0602020104020603" pitchFamily="34" charset="-18"/>
              </a:rPr>
            </a:br>
            <a:r>
              <a:rPr lang="cs-CZ" sz="2800" dirty="0">
                <a:solidFill>
                  <a:schemeClr val="bg1"/>
                </a:solidFill>
                <a:latin typeface="Tw Cen MT" panose="020B0602020104020603" pitchFamily="34" charset="-18"/>
              </a:rPr>
              <a:t>  formou soutěží a her CTIF</a:t>
            </a:r>
          </a:p>
          <a:p>
            <a:pPr marL="64079" lvl="0" hangingPunct="1">
              <a:lnSpc>
                <a:spcPct val="90000"/>
              </a:lnSpc>
              <a:spcBef>
                <a:spcPts val="700"/>
              </a:spcBef>
              <a:buClr>
                <a:srgbClr val="6076B4"/>
              </a:buClr>
              <a:buSzPct val="80000"/>
            </a:pPr>
            <a:r>
              <a:rPr lang="cs-CZ" sz="2800" dirty="0">
                <a:solidFill>
                  <a:schemeClr val="bg1"/>
                </a:solidFill>
                <a:latin typeface="Tw Cen MT" panose="020B0602020104020603" pitchFamily="34" charset="-18"/>
              </a:rPr>
              <a:t>- vepřové hody</a:t>
            </a:r>
          </a:p>
          <a:p>
            <a:pPr marL="64079" lvl="0" hangingPunct="1">
              <a:lnSpc>
                <a:spcPct val="90000"/>
              </a:lnSpc>
              <a:spcBef>
                <a:spcPts val="700"/>
              </a:spcBef>
              <a:buClr>
                <a:srgbClr val="6076B4"/>
              </a:buClr>
              <a:buSzPct val="80000"/>
            </a:pPr>
            <a:r>
              <a:rPr lang="cs-CZ" sz="2800" dirty="0">
                <a:solidFill>
                  <a:schemeClr val="bg1"/>
                </a:solidFill>
                <a:latin typeface="Tw Cen MT" panose="020B0602020104020603" pitchFamily="34" charset="-18"/>
              </a:rPr>
              <a:t>- karneval pro děti</a:t>
            </a:r>
          </a:p>
          <a:p>
            <a:pPr marL="64079" lvl="0" hangingPunct="1">
              <a:lnSpc>
                <a:spcPct val="90000"/>
              </a:lnSpc>
              <a:spcBef>
                <a:spcPts val="700"/>
              </a:spcBef>
              <a:buClr>
                <a:srgbClr val="6076B4"/>
              </a:buClr>
              <a:buSzPct val="80000"/>
            </a:pPr>
            <a:r>
              <a:rPr lang="cs-CZ" sz="2800" dirty="0">
                <a:solidFill>
                  <a:schemeClr val="bg1"/>
                </a:solidFill>
                <a:latin typeface="Tw Cen MT" panose="020B0602020104020603" pitchFamily="34" charset="-18"/>
              </a:rPr>
              <a:t>- karneval pro dospělé</a:t>
            </a:r>
          </a:p>
          <a:p>
            <a:pPr marL="64079" lvl="0" hangingPunct="1">
              <a:lnSpc>
                <a:spcPct val="90000"/>
              </a:lnSpc>
              <a:spcBef>
                <a:spcPts val="700"/>
              </a:spcBef>
              <a:buClr>
                <a:srgbClr val="6076B4"/>
              </a:buClr>
              <a:buSzPct val="80000"/>
            </a:pPr>
            <a:r>
              <a:rPr lang="cs-CZ" sz="2800" dirty="0">
                <a:solidFill>
                  <a:schemeClr val="bg1"/>
                </a:solidFill>
                <a:latin typeface="Tw Cen MT" panose="020B0602020104020603" pitchFamily="34" charset="-18"/>
              </a:rPr>
              <a:t>- pálení čarodějnic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D263AE9-A6A3-2D64-C8B5-74E7C7A84FA1}"/>
              </a:ext>
            </a:extLst>
          </p:cNvPr>
          <p:cNvSpPr txBox="1"/>
          <p:nvPr/>
        </p:nvSpPr>
        <p:spPr>
          <a:xfrm>
            <a:off x="32498" y="4485282"/>
            <a:ext cx="408573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5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Tw Cen MT" panose="020B0602020104020603" pitchFamily="34" charset="-18"/>
              </a:rPr>
              <a:t>Zimní činnost </a:t>
            </a:r>
            <a:r>
              <a:rPr lang="cs-CZ" sz="3600" b="1" dirty="0">
                <a:solidFill>
                  <a:srgbClr val="E7F808"/>
                </a:solidFill>
                <a:latin typeface="Tw Cen MT" panose="020B0602020104020603" pitchFamily="34" charset="-18"/>
              </a:rPr>
              <a:t>sboru listopad-duben</a:t>
            </a:r>
            <a:endParaRPr lang="cs-CZ" sz="3600" dirty="0">
              <a:solidFill>
                <a:srgbClr val="E7F808"/>
              </a:solidFill>
              <a:latin typeface="Tw Cen MT" panose="020B06020201040206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6885758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vnoramenný trojúhelník 11">
            <a:extLst>
              <a:ext uri="{FF2B5EF4-FFF2-40B4-BE49-F238E27FC236}">
                <a16:creationId xmlns:a16="http://schemas.microsoft.com/office/drawing/2014/main" id="{B7CFA434-6B91-BE8A-E401-178513F58791}"/>
              </a:ext>
            </a:extLst>
          </p:cNvPr>
          <p:cNvSpPr/>
          <p:nvPr/>
        </p:nvSpPr>
        <p:spPr>
          <a:xfrm>
            <a:off x="796834" y="1748246"/>
            <a:ext cx="3309258" cy="5109754"/>
          </a:xfrm>
          <a:prstGeom prst="triangle">
            <a:avLst>
              <a:gd name="adj" fmla="val 22763"/>
            </a:avLst>
          </a:prstGeom>
          <a:solidFill>
            <a:schemeClr val="bg2">
              <a:lumMod val="2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Rovnoramenný trojúhelník 12">
            <a:extLst>
              <a:ext uri="{FF2B5EF4-FFF2-40B4-BE49-F238E27FC236}">
                <a16:creationId xmlns:a16="http://schemas.microsoft.com/office/drawing/2014/main" id="{3ED56EFA-C14D-8455-C25E-F4EC0F7D8D14}"/>
              </a:ext>
            </a:extLst>
          </p:cNvPr>
          <p:cNvSpPr/>
          <p:nvPr/>
        </p:nvSpPr>
        <p:spPr>
          <a:xfrm rot="10096599">
            <a:off x="3295865" y="-569070"/>
            <a:ext cx="3309258" cy="8651341"/>
          </a:xfrm>
          <a:prstGeom prst="triangle">
            <a:avLst>
              <a:gd name="adj" fmla="val 22763"/>
            </a:avLst>
          </a:prstGeom>
          <a:solidFill>
            <a:schemeClr val="bg2">
              <a:lumMod val="2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6209D290-5BC0-A05F-F6D9-C3F7B093082D}"/>
              </a:ext>
            </a:extLst>
          </p:cNvPr>
          <p:cNvSpPr/>
          <p:nvPr/>
        </p:nvSpPr>
        <p:spPr>
          <a:xfrm>
            <a:off x="0" y="3213463"/>
            <a:ext cx="12192000" cy="1828800"/>
          </a:xfrm>
          <a:prstGeom prst="rect">
            <a:avLst/>
          </a:prstGeom>
          <a:solidFill>
            <a:srgbClr val="E7F8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407BB14F-C9CC-DB5C-60A4-92F1BBF0F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0252" y="494211"/>
            <a:ext cx="5956662" cy="5656216"/>
          </a:xfrm>
          <a:prstGeom prst="rect">
            <a:avLst/>
          </a:prstGeom>
          <a:ln w="38100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22F94196-DC42-48B1-2281-08408D1C35F0}"/>
              </a:ext>
            </a:extLst>
          </p:cNvPr>
          <p:cNvSpPr txBox="1"/>
          <p:nvPr/>
        </p:nvSpPr>
        <p:spPr>
          <a:xfrm>
            <a:off x="276465" y="3364776"/>
            <a:ext cx="68101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chemeClr val="bg1"/>
                </a:solidFill>
                <a:latin typeface="Tw Cen MT" panose="020B0602020104020603" pitchFamily="34" charset="-18"/>
              </a:rPr>
              <a:t>Turnaj</a:t>
            </a:r>
            <a:r>
              <a:rPr lang="cs-CZ" sz="4400" b="1" dirty="0">
                <a:solidFill>
                  <a:schemeClr val="bg1"/>
                </a:solidFill>
                <a:latin typeface="Tw Cen MT" panose="020B0602020104020603" pitchFamily="34" charset="-18"/>
              </a:rPr>
              <a:t> </a:t>
            </a:r>
            <a:r>
              <a:rPr lang="cs-CZ" sz="3200" b="1" dirty="0">
                <a:solidFill>
                  <a:schemeClr val="bg1"/>
                </a:solidFill>
                <a:latin typeface="Tw Cen MT" panose="020B0602020104020603" pitchFamily="34" charset="-18"/>
              </a:rPr>
              <a:t>ve</a:t>
            </a:r>
            <a:r>
              <a:rPr lang="cs-CZ" sz="4400" b="1" dirty="0">
                <a:solidFill>
                  <a:schemeClr val="bg1"/>
                </a:solidFill>
                <a:latin typeface="Tw Cen MT" panose="020B0602020104020603" pitchFamily="34" charset="-18"/>
              </a:rPr>
              <a:t> </a:t>
            </a:r>
            <a:r>
              <a:rPr lang="cs-CZ" sz="6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Tw Cen MT" panose="020B0602020104020603" pitchFamily="34" charset="-18"/>
              </a:rPr>
              <a:t>stolním tenise </a:t>
            </a:r>
          </a:p>
        </p:txBody>
      </p: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F6DA139E-1E4A-DD0E-8785-620C36AD0FC8}"/>
              </a:ext>
            </a:extLst>
          </p:cNvPr>
          <p:cNvCxnSpPr>
            <a:cxnSpLocks/>
          </p:cNvCxnSpPr>
          <p:nvPr/>
        </p:nvCxnSpPr>
        <p:spPr>
          <a:xfrm>
            <a:off x="1205807" y="4472940"/>
            <a:ext cx="4515395" cy="0"/>
          </a:xfrm>
          <a:prstGeom prst="line">
            <a:avLst/>
          </a:prstGeom>
          <a:ln w="571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8595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délník 24">
            <a:extLst>
              <a:ext uri="{FF2B5EF4-FFF2-40B4-BE49-F238E27FC236}">
                <a16:creationId xmlns:a16="http://schemas.microsoft.com/office/drawing/2014/main" id="{C5FC68F3-B84F-F36D-23A5-880048A4A905}"/>
              </a:ext>
            </a:extLst>
          </p:cNvPr>
          <p:cNvSpPr/>
          <p:nvPr/>
        </p:nvSpPr>
        <p:spPr>
          <a:xfrm>
            <a:off x="2078182" y="1257299"/>
            <a:ext cx="8073736" cy="3740727"/>
          </a:xfrm>
          <a:prstGeom prst="rect">
            <a:avLst/>
          </a:prstGeom>
          <a:noFill/>
          <a:ln w="57150">
            <a:solidFill>
              <a:srgbClr val="E7F80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Rovnoramenný trojúhelník 1">
            <a:extLst>
              <a:ext uri="{FF2B5EF4-FFF2-40B4-BE49-F238E27FC236}">
                <a16:creationId xmlns:a16="http://schemas.microsoft.com/office/drawing/2014/main" id="{36DD3BA7-36F1-B600-9303-358976983A71}"/>
              </a:ext>
            </a:extLst>
          </p:cNvPr>
          <p:cNvSpPr/>
          <p:nvPr/>
        </p:nvSpPr>
        <p:spPr>
          <a:xfrm rot="14163427">
            <a:off x="9318684" y="-1034803"/>
            <a:ext cx="2201942" cy="4950372"/>
          </a:xfrm>
          <a:prstGeom prst="triangle">
            <a:avLst/>
          </a:prstGeom>
          <a:solidFill>
            <a:schemeClr val="bg2">
              <a:lumMod val="25000"/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Rovnoramenný trojúhelník 2">
            <a:extLst>
              <a:ext uri="{FF2B5EF4-FFF2-40B4-BE49-F238E27FC236}">
                <a16:creationId xmlns:a16="http://schemas.microsoft.com/office/drawing/2014/main" id="{8C446E34-422E-7D61-790B-A297F9446B1A}"/>
              </a:ext>
            </a:extLst>
          </p:cNvPr>
          <p:cNvSpPr/>
          <p:nvPr/>
        </p:nvSpPr>
        <p:spPr>
          <a:xfrm rot="9793334">
            <a:off x="1941087" y="-1001910"/>
            <a:ext cx="5431649" cy="6148483"/>
          </a:xfrm>
          <a:prstGeom prst="triangle">
            <a:avLst/>
          </a:prstGeom>
          <a:solidFill>
            <a:schemeClr val="bg2">
              <a:lumMod val="2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D8C5C35-3A05-D791-217B-3D612F867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719" y="3429000"/>
            <a:ext cx="3199774" cy="226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F137377-888E-5FFA-8261-CDCE8012D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606" y="306383"/>
            <a:ext cx="3199774" cy="226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C01474E-7812-1F5A-9128-6D34045A7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3622" y="306383"/>
            <a:ext cx="3234003" cy="226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01CAA1C-C59D-D9E1-EB14-DE81620AE4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1509" y="3429000"/>
            <a:ext cx="3199774" cy="226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E3B4DD8B-EEDE-6075-E8DB-061BDD080361}"/>
              </a:ext>
            </a:extLst>
          </p:cNvPr>
          <p:cNvSpPr txBox="1"/>
          <p:nvPr/>
        </p:nvSpPr>
        <p:spPr>
          <a:xfrm>
            <a:off x="1278082" y="5799659"/>
            <a:ext cx="3280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w Cen MT" panose="020B0602020104020603" pitchFamily="34" charset="-18"/>
              </a:rPr>
              <a:t>Střelba ze vzduchovky 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9A48BE7-EA67-7856-715D-468783B480F9}"/>
              </a:ext>
            </a:extLst>
          </p:cNvPr>
          <p:cNvSpPr txBox="1"/>
          <p:nvPr/>
        </p:nvSpPr>
        <p:spPr>
          <a:xfrm>
            <a:off x="2907047" y="2594794"/>
            <a:ext cx="3034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w Cen MT" panose="020B0602020104020603" pitchFamily="34" charset="-18"/>
              </a:rPr>
              <a:t>Motání hadic na čas 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BD793F23-B326-DA58-E615-137B408A99E8}"/>
              </a:ext>
            </a:extLst>
          </p:cNvPr>
          <p:cNvSpPr txBox="1"/>
          <p:nvPr/>
        </p:nvSpPr>
        <p:spPr>
          <a:xfrm>
            <a:off x="8601740" y="5799658"/>
            <a:ext cx="3199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w Cen MT" panose="020B0602020104020603" pitchFamily="34" charset="-18"/>
              </a:rPr>
              <a:t>Vázání uzlů 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B2BB01A9-0865-2C2C-B7AB-518F704292FA}"/>
              </a:ext>
            </a:extLst>
          </p:cNvPr>
          <p:cNvSpPr txBox="1"/>
          <p:nvPr/>
        </p:nvSpPr>
        <p:spPr>
          <a:xfrm>
            <a:off x="7539078" y="2583121"/>
            <a:ext cx="2940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w Cen MT" panose="020B0602020104020603" pitchFamily="34" charset="-18"/>
              </a:rPr>
              <a:t>Naslepo 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C58701F7-85FA-3DB4-08CC-CAC2000C84B8}"/>
              </a:ext>
            </a:extLst>
          </p:cNvPr>
          <p:cNvSpPr txBox="1"/>
          <p:nvPr/>
        </p:nvSpPr>
        <p:spPr>
          <a:xfrm>
            <a:off x="432190" y="916238"/>
            <a:ext cx="107981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Tw Cen MT" panose="020B0602020104020603" pitchFamily="34" charset="-18"/>
              </a:rPr>
              <a:t>T</a:t>
            </a:r>
            <a:r>
              <a:rPr lang="cs-CZ" sz="4400" b="1" dirty="0">
                <a:solidFill>
                  <a:schemeClr val="bg1"/>
                </a:solidFill>
                <a:latin typeface="Tw Cen MT" panose="020B0602020104020603" pitchFamily="34" charset="-18"/>
              </a:rPr>
              <a:t> </a:t>
            </a:r>
          </a:p>
          <a:p>
            <a:r>
              <a:rPr lang="cs-CZ" sz="4400" b="1" dirty="0">
                <a:solidFill>
                  <a:schemeClr val="bg1"/>
                </a:solidFill>
                <a:latin typeface="Tw Cen MT" panose="020B0602020104020603" pitchFamily="34" charset="-18"/>
              </a:rPr>
              <a:t>r</a:t>
            </a:r>
          </a:p>
          <a:p>
            <a:r>
              <a:rPr lang="cs-CZ" sz="4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Tw Cen MT" panose="020B0602020104020603" pitchFamily="34" charset="-18"/>
              </a:rPr>
              <a:t>é</a:t>
            </a:r>
          </a:p>
          <a:p>
            <a:r>
              <a:rPr lang="cs-CZ" sz="4400" b="1" dirty="0">
                <a:solidFill>
                  <a:schemeClr val="bg1"/>
                </a:solidFill>
                <a:latin typeface="Tw Cen MT" panose="020B0602020104020603" pitchFamily="34" charset="-18"/>
              </a:rPr>
              <a:t>n</a:t>
            </a:r>
          </a:p>
          <a:p>
            <a:r>
              <a:rPr lang="cs-CZ" sz="4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Tw Cen MT" panose="020B0602020104020603" pitchFamily="34" charset="-18"/>
              </a:rPr>
              <a:t>i</a:t>
            </a:r>
          </a:p>
          <a:p>
            <a:r>
              <a:rPr lang="cs-CZ" sz="4400" b="1" dirty="0">
                <a:solidFill>
                  <a:schemeClr val="bg1"/>
                </a:solidFill>
                <a:latin typeface="Tw Cen MT" panose="020B0602020104020603" pitchFamily="34" charset="-18"/>
              </a:rPr>
              <a:t>n</a:t>
            </a:r>
          </a:p>
          <a:p>
            <a:r>
              <a:rPr lang="cs-CZ" sz="4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Tw Cen MT" panose="020B0602020104020603" pitchFamily="34" charset="-18"/>
              </a:rPr>
              <a:t>k</a:t>
            </a:r>
            <a:r>
              <a:rPr lang="cs-CZ" sz="4400" b="1" dirty="0">
                <a:solidFill>
                  <a:schemeClr val="bg1"/>
                </a:solidFill>
                <a:latin typeface="Tw Cen MT" panose="020B0602020104020603" pitchFamily="34" charset="-1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614763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vnoramenný trojúhelník 1">
            <a:extLst>
              <a:ext uri="{FF2B5EF4-FFF2-40B4-BE49-F238E27FC236}">
                <a16:creationId xmlns:a16="http://schemas.microsoft.com/office/drawing/2014/main" id="{407B55C2-973D-C2C2-62E0-C14D9C209FC5}"/>
              </a:ext>
            </a:extLst>
          </p:cNvPr>
          <p:cNvSpPr/>
          <p:nvPr/>
        </p:nvSpPr>
        <p:spPr>
          <a:xfrm rot="8506537">
            <a:off x="4191151" y="-3985929"/>
            <a:ext cx="3438975" cy="14171144"/>
          </a:xfrm>
          <a:prstGeom prst="triangle">
            <a:avLst/>
          </a:prstGeom>
          <a:solidFill>
            <a:schemeClr val="tx2">
              <a:lumMod val="7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Šestiúhelník 2">
            <a:extLst>
              <a:ext uri="{FF2B5EF4-FFF2-40B4-BE49-F238E27FC236}">
                <a16:creationId xmlns:a16="http://schemas.microsoft.com/office/drawing/2014/main" id="{AEF9D6B3-2675-3AB1-0A9F-9F7F12E183FA}"/>
              </a:ext>
            </a:extLst>
          </p:cNvPr>
          <p:cNvSpPr/>
          <p:nvPr/>
        </p:nvSpPr>
        <p:spPr>
          <a:xfrm>
            <a:off x="4831773" y="3512128"/>
            <a:ext cx="3823855" cy="3200400"/>
          </a:xfrm>
          <a:prstGeom prst="hexagon">
            <a:avLst/>
          </a:prstGeom>
          <a:blipFill>
            <a:blip r:embed="rId2"/>
            <a:stretch>
              <a:fillRect/>
            </a:stretch>
          </a:blipFill>
          <a:ln w="28575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estiúhelník 5">
            <a:extLst>
              <a:ext uri="{FF2B5EF4-FFF2-40B4-BE49-F238E27FC236}">
                <a16:creationId xmlns:a16="http://schemas.microsoft.com/office/drawing/2014/main" id="{E5C74E8B-2A8B-FAF6-A903-40108E042BFE}"/>
              </a:ext>
            </a:extLst>
          </p:cNvPr>
          <p:cNvSpPr/>
          <p:nvPr/>
        </p:nvSpPr>
        <p:spPr>
          <a:xfrm>
            <a:off x="8109345" y="1828800"/>
            <a:ext cx="3823855" cy="3200400"/>
          </a:xfrm>
          <a:prstGeom prst="hexagon">
            <a:avLst/>
          </a:prstGeom>
          <a:blipFill>
            <a:blip r:embed="rId3"/>
            <a:stretch>
              <a:fillRect/>
            </a:stretch>
          </a:blipFill>
          <a:ln w="38100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estiúhelník 6">
            <a:extLst>
              <a:ext uri="{FF2B5EF4-FFF2-40B4-BE49-F238E27FC236}">
                <a16:creationId xmlns:a16="http://schemas.microsoft.com/office/drawing/2014/main" id="{6A0DA24C-B638-F393-46FD-C291B21C8076}"/>
              </a:ext>
            </a:extLst>
          </p:cNvPr>
          <p:cNvSpPr/>
          <p:nvPr/>
        </p:nvSpPr>
        <p:spPr>
          <a:xfrm>
            <a:off x="4831773" y="145473"/>
            <a:ext cx="3823855" cy="3200400"/>
          </a:xfrm>
          <a:prstGeom prst="hexagon">
            <a:avLst/>
          </a:prstGeom>
          <a:blipFill>
            <a:blip r:embed="rId4"/>
            <a:stretch>
              <a:fillRect/>
            </a:stretch>
          </a:blipFill>
          <a:ln w="28575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Rovnoramenný trojúhelník 12">
            <a:extLst>
              <a:ext uri="{FF2B5EF4-FFF2-40B4-BE49-F238E27FC236}">
                <a16:creationId xmlns:a16="http://schemas.microsoft.com/office/drawing/2014/main" id="{0542BEB5-5496-C7C8-2F42-2FD70B19CCA9}"/>
              </a:ext>
            </a:extLst>
          </p:cNvPr>
          <p:cNvSpPr/>
          <p:nvPr/>
        </p:nvSpPr>
        <p:spPr>
          <a:xfrm>
            <a:off x="924791" y="2847110"/>
            <a:ext cx="3979718" cy="4031674"/>
          </a:xfrm>
          <a:prstGeom prst="triangle">
            <a:avLst/>
          </a:prstGeom>
          <a:solidFill>
            <a:schemeClr val="bg2">
              <a:lumMod val="2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9DFF7646-0598-9591-7468-41013F6C2F36}"/>
              </a:ext>
            </a:extLst>
          </p:cNvPr>
          <p:cNvSpPr txBox="1"/>
          <p:nvPr/>
        </p:nvSpPr>
        <p:spPr>
          <a:xfrm>
            <a:off x="436418" y="2207091"/>
            <a:ext cx="421870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600" b="1" dirty="0">
                <a:solidFill>
                  <a:srgbClr val="E7F808"/>
                </a:solidFill>
                <a:latin typeface="Tw Cen MT" panose="020B0602020104020603" pitchFamily="34" charset="-18"/>
              </a:rPr>
              <a:t>Vepřové</a:t>
            </a:r>
            <a:r>
              <a:rPr lang="cs-CZ" sz="4400" dirty="0">
                <a:solidFill>
                  <a:schemeClr val="bg1"/>
                </a:solidFill>
                <a:latin typeface="Tw Cen MT" panose="020B0602020104020603" pitchFamily="34" charset="-18"/>
              </a:rPr>
              <a:t> </a:t>
            </a:r>
          </a:p>
          <a:p>
            <a:pPr algn="ctr"/>
            <a:r>
              <a:rPr lang="cs-CZ" sz="4400" dirty="0">
                <a:solidFill>
                  <a:schemeClr val="bg1"/>
                </a:solidFill>
                <a:latin typeface="Tw Cen MT" panose="020B0602020104020603" pitchFamily="34" charset="-18"/>
              </a:rPr>
              <a:t>hody </a:t>
            </a:r>
          </a:p>
        </p:txBody>
      </p:sp>
    </p:spTree>
    <p:extLst>
      <p:ext uri="{BB962C8B-B14F-4D97-AF65-F5344CB8AC3E}">
        <p14:creationId xmlns:p14="http://schemas.microsoft.com/office/powerpoint/2010/main" val="380345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1807</TotalTime>
  <Words>453</Words>
  <Application>Microsoft Office PowerPoint</Application>
  <PresentationFormat>Širokoúhlá obrazovka</PresentationFormat>
  <Paragraphs>73</Paragraphs>
  <Slides>25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Tw Cen MT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Klengelová Natálie</dc:creator>
  <cp:lastModifiedBy>Klengelová Natálie</cp:lastModifiedBy>
  <cp:revision>5</cp:revision>
  <dcterms:created xsi:type="dcterms:W3CDTF">2022-08-08T11:17:36Z</dcterms:created>
  <dcterms:modified xsi:type="dcterms:W3CDTF">2022-08-30T17:49:50Z</dcterms:modified>
</cp:coreProperties>
</file>